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sldIdLst>
    <p:sldId id="288" r:id="rId2"/>
    <p:sldId id="298" r:id="rId3"/>
    <p:sldId id="299" r:id="rId4"/>
    <p:sldId id="300" r:id="rId5"/>
    <p:sldId id="302" r:id="rId6"/>
    <p:sldId id="286" r:id="rId7"/>
    <p:sldId id="285" r:id="rId8"/>
    <p:sldId id="287" r:id="rId9"/>
    <p:sldId id="308" r:id="rId10"/>
    <p:sldId id="291" r:id="rId11"/>
    <p:sldId id="315" r:id="rId12"/>
    <p:sldId id="283" r:id="rId13"/>
    <p:sldId id="289" r:id="rId14"/>
    <p:sldId id="301" r:id="rId15"/>
    <p:sldId id="312" r:id="rId16"/>
    <p:sldId id="294" r:id="rId17"/>
    <p:sldId id="314" r:id="rId18"/>
    <p:sldId id="284" r:id="rId19"/>
    <p:sldId id="296" r:id="rId20"/>
    <p:sldId id="295" r:id="rId21"/>
    <p:sldId id="303" r:id="rId22"/>
    <p:sldId id="297" r:id="rId23"/>
    <p:sldId id="309" r:id="rId24"/>
    <p:sldId id="310" r:id="rId25"/>
    <p:sldId id="31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2232F"/>
    <a:srgbClr val="323232"/>
    <a:srgbClr val="CEF0F5"/>
    <a:srgbClr val="CCDFFF"/>
    <a:srgbClr val="DAEDFF"/>
    <a:srgbClr val="A42822"/>
    <a:srgbClr val="EBEDD5"/>
    <a:srgbClr val="6C2B81"/>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42"/>
    <p:restoredTop sz="73906"/>
  </p:normalViewPr>
  <p:slideViewPr>
    <p:cSldViewPr snapToGrid="0" snapToObjects="1" showGuides="1">
      <p:cViewPr>
        <p:scale>
          <a:sx n="89" d="100"/>
          <a:sy n="89" d="100"/>
        </p:scale>
        <p:origin x="200" y="5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1" d="100"/>
          <a:sy n="81" d="100"/>
        </p:scale>
        <p:origin x="338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8ACA1C46-6C05-3A40-A8E2-011B5C66D4D6}" type="datetimeFigureOut">
              <a:rPr lang="en-US" smtClean="0"/>
              <a:pPr/>
              <a:t>3/23/18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5104204D-A129-834B-B1A3-84C093EE0EB0}" type="slidenum">
              <a:rPr lang="en-US" smtClean="0"/>
              <a:pPr/>
              <a:t>‹#›</a:t>
            </a:fld>
            <a:endParaRPr lang="en-US" dirty="0"/>
          </a:p>
        </p:txBody>
      </p:sp>
    </p:spTree>
    <p:extLst>
      <p:ext uri="{BB962C8B-B14F-4D97-AF65-F5344CB8AC3E}">
        <p14:creationId xmlns:p14="http://schemas.microsoft.com/office/powerpoint/2010/main" val="1471526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a:t>
            </a:fld>
            <a:endParaRPr lang="en-US" dirty="0"/>
          </a:p>
        </p:txBody>
      </p:sp>
    </p:spTree>
    <p:extLst>
      <p:ext uri="{BB962C8B-B14F-4D97-AF65-F5344CB8AC3E}">
        <p14:creationId xmlns:p14="http://schemas.microsoft.com/office/powerpoint/2010/main" val="453366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an industry, we’re good at dealing with the technical side of things, but we’re not nearly as good at dealing with the design side of things. We get perfect technical execution on designs that aren’t accessible and easy to use. We need to convince executives to invest in doing </a:t>
            </a:r>
            <a:r>
              <a:rPr lang="en-US" baseline="0" dirty="0" err="1"/>
              <a:t>accessiblity</a:t>
            </a:r>
            <a:r>
              <a:rPr lang="en-US" baseline="0" dirty="0"/>
              <a:t> in the design stage.</a:t>
            </a:r>
          </a:p>
          <a:p>
            <a:endParaRPr lang="en-US" baseline="0" dirty="0"/>
          </a:p>
          <a:p>
            <a:r>
              <a:rPr lang="en-US" baseline="0" dirty="0"/>
              <a:t>One of the ways we can do this? Really drive home the message that doing so DECREASES COSTS. And, if we end up creating better products because of it, we end up increasing revenue, new business, and increase existing business. It’s a great driver</a:t>
            </a:r>
            <a:r>
              <a:rPr lang="mr-IN" baseline="0" dirty="0"/>
              <a:t>…</a:t>
            </a:r>
            <a:r>
              <a:rPr lang="en-US" baseline="0" dirty="0"/>
              <a:t> </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13</a:t>
            </a:fld>
            <a:endParaRPr lang="en-US" dirty="0"/>
          </a:p>
        </p:txBody>
      </p:sp>
    </p:spTree>
    <p:extLst>
      <p:ext uri="{BB962C8B-B14F-4D97-AF65-F5344CB8AC3E}">
        <p14:creationId xmlns:p14="http://schemas.microsoft.com/office/powerpoint/2010/main" val="552265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17</a:t>
            </a:fld>
            <a:endParaRPr lang="en-US" dirty="0"/>
          </a:p>
        </p:txBody>
      </p:sp>
    </p:spTree>
    <p:extLst>
      <p:ext uri="{BB962C8B-B14F-4D97-AF65-F5344CB8AC3E}">
        <p14:creationId xmlns:p14="http://schemas.microsoft.com/office/powerpoint/2010/main" val="369204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straw test </a:t>
            </a:r>
            <a:r>
              <a:rPr lang="mr-IN" dirty="0"/>
              <a:t>–</a:t>
            </a:r>
            <a:r>
              <a:rPr lang="en-US" dirty="0"/>
              <a:t> possibly include my</a:t>
            </a:r>
            <a:r>
              <a:rPr lang="en-US" baseline="0" dirty="0"/>
              <a:t> regular straw test example.</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18</a:t>
            </a:fld>
            <a:endParaRPr lang="en-US" dirty="0"/>
          </a:p>
        </p:txBody>
      </p:sp>
    </p:spTree>
    <p:extLst>
      <p:ext uri="{BB962C8B-B14F-4D97-AF65-F5344CB8AC3E}">
        <p14:creationId xmlns:p14="http://schemas.microsoft.com/office/powerpoint/2010/main" val="847009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Proximity </a:t>
            </a:r>
            <a:r>
              <a:rPr lang="mr-IN" dirty="0"/>
              <a:t>–</a:t>
            </a:r>
            <a:r>
              <a:rPr lang="en-US" dirty="0"/>
              <a:t> the little things along the right side </a:t>
            </a:r>
            <a:r>
              <a:rPr lang="mr-IN" dirty="0"/>
              <a:t>–</a:t>
            </a:r>
            <a:r>
              <a:rPr lang="en-US" dirty="0"/>
              <a:t> we’ve seen in usability studies that these things being far off to</a:t>
            </a:r>
            <a:r>
              <a:rPr lang="en-US" baseline="0" dirty="0"/>
              <a:t> the right can cause lots of issues</a:t>
            </a:r>
            <a:r>
              <a:rPr lang="mr-IN" baseline="0" dirty="0"/>
              <a:t>…</a:t>
            </a:r>
            <a:r>
              <a:rPr lang="en-US" baseline="0" dirty="0"/>
              <a:t> they’re easily missed. What would it take to change this design after it has already been approved/signed off by “higher ups”? A lot more than you think. You spend money, yes, but you also spend political capital, and make accessibility the villain “We need to change this because of accessibility, and yes, I know you already signed off on it, but can you go and convince all the stakeholders we need to do this?”</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19</a:t>
            </a:fld>
            <a:endParaRPr lang="en-US" dirty="0"/>
          </a:p>
        </p:txBody>
      </p:sp>
    </p:spTree>
    <p:extLst>
      <p:ext uri="{BB962C8B-B14F-4D97-AF65-F5344CB8AC3E}">
        <p14:creationId xmlns:p14="http://schemas.microsoft.com/office/powerpoint/2010/main" val="1061272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a:t>
            </a:r>
            <a:r>
              <a:rPr lang="en-US" baseline="0" dirty="0"/>
              <a:t> of things that shouldn’t get into production</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21</a:t>
            </a:fld>
            <a:endParaRPr lang="en-US" dirty="0"/>
          </a:p>
        </p:txBody>
      </p:sp>
    </p:spTree>
    <p:extLst>
      <p:ext uri="{BB962C8B-B14F-4D97-AF65-F5344CB8AC3E}">
        <p14:creationId xmlns:p14="http://schemas.microsoft.com/office/powerpoint/2010/main" val="1393045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animations</a:t>
            </a:r>
            <a:r>
              <a:rPr lang="mr-IN" dirty="0"/>
              <a:t>…</a:t>
            </a:r>
            <a:r>
              <a:rPr lang="en-US" dirty="0"/>
              <a:t> target</a:t>
            </a:r>
            <a:r>
              <a:rPr lang="en-US" baseline="0" dirty="0"/>
              <a:t> sizes too small for carousel selector at bottom. Difference between blocks on right with and without play button on them</a:t>
            </a:r>
            <a:r>
              <a:rPr lang="mr-IN" baseline="0" dirty="0"/>
              <a:t>…</a:t>
            </a:r>
            <a:r>
              <a:rPr lang="en-US" baseline="0" dirty="0"/>
              <a:t> leads to missed requirements for implementation when the arrows aren’t there, but easy to miss. We also have the opportunity to use this wireframe with people that use dragon or switches to understand how they’d use this interface. That’ll help us figure out: approach to navigating/getting around the interface, and what commands people would say to use the interface with dragon.</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22</a:t>
            </a:fld>
            <a:endParaRPr lang="en-US" dirty="0"/>
          </a:p>
        </p:txBody>
      </p:sp>
    </p:spTree>
    <p:extLst>
      <p:ext uri="{BB962C8B-B14F-4D97-AF65-F5344CB8AC3E}">
        <p14:creationId xmlns:p14="http://schemas.microsoft.com/office/powerpoint/2010/main" val="340181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Wireframe</a:t>
            </a:r>
            <a:r>
              <a:rPr lang="en-US" baseline="0" dirty="0"/>
              <a:t> sketch from Star Wars</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2</a:t>
            </a:fld>
            <a:endParaRPr lang="en-US" dirty="0"/>
          </a:p>
        </p:txBody>
      </p:sp>
    </p:spTree>
    <p:extLst>
      <p:ext uri="{BB962C8B-B14F-4D97-AF65-F5344CB8AC3E}">
        <p14:creationId xmlns:p14="http://schemas.microsoft.com/office/powerpoint/2010/main" val="1871055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art </a:t>
            </a:r>
            <a:r>
              <a:rPr lang="mr-IN" dirty="0"/>
              <a:t>–</a:t>
            </a:r>
            <a:r>
              <a:rPr lang="en-US" dirty="0"/>
              <a:t> based</a:t>
            </a:r>
            <a:r>
              <a:rPr lang="en-US" baseline="0" dirty="0"/>
              <a:t> on wireframe sketches</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4</a:t>
            </a:fld>
            <a:endParaRPr lang="en-US" dirty="0"/>
          </a:p>
        </p:txBody>
      </p:sp>
    </p:spTree>
    <p:extLst>
      <p:ext uri="{BB962C8B-B14F-4D97-AF65-F5344CB8AC3E}">
        <p14:creationId xmlns:p14="http://schemas.microsoft.com/office/powerpoint/2010/main" val="414684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actual scene</a:t>
            </a:r>
            <a:r>
              <a:rPr lang="en-US" baseline="0" dirty="0"/>
              <a:t> from Star Wars </a:t>
            </a:r>
            <a:r>
              <a:rPr lang="mr-IN" baseline="0" dirty="0"/>
              <a:t>–</a:t>
            </a:r>
            <a:r>
              <a:rPr lang="en-US" baseline="0" dirty="0"/>
              <a:t> Luke and Yoda sitting in hut</a:t>
            </a:r>
            <a:r>
              <a:rPr lang="mr-IN" baseline="0" dirty="0"/>
              <a:t>…</a:t>
            </a:r>
            <a:r>
              <a:rPr lang="en-US" baseline="0" dirty="0"/>
              <a:t> highest quality available.</a:t>
            </a:r>
          </a:p>
          <a:p>
            <a:r>
              <a:rPr lang="en-US" baseline="0" dirty="0"/>
              <a:t>Wireframes serve many purposes</a:t>
            </a:r>
          </a:p>
          <a:p>
            <a:pPr marL="228600" indent="-228600">
              <a:buAutoNum type="arabicParenR"/>
            </a:pPr>
            <a:r>
              <a:rPr lang="en-US" baseline="0" dirty="0"/>
              <a:t>get ideas out there, and test them</a:t>
            </a:r>
            <a:r>
              <a:rPr lang="mr-IN" baseline="0" dirty="0"/>
              <a:t>…</a:t>
            </a:r>
            <a:r>
              <a:rPr lang="en-US" baseline="0" dirty="0"/>
              <a:t> will this work?</a:t>
            </a:r>
          </a:p>
          <a:p>
            <a:pPr marL="228600" indent="-228600">
              <a:buAutoNum type="arabicParenR"/>
            </a:pPr>
            <a:r>
              <a:rPr lang="en-US" baseline="0" dirty="0"/>
              <a:t>Provide direction for the rest of the team</a:t>
            </a:r>
          </a:p>
          <a:p>
            <a:pPr marL="228600" indent="-228600">
              <a:buAutoNum type="arabicParenR"/>
            </a:pPr>
            <a:r>
              <a:rPr lang="en-US" baseline="0" dirty="0"/>
              <a:t>Set the course for production of the next and final iterations</a:t>
            </a:r>
          </a:p>
        </p:txBody>
      </p:sp>
      <p:sp>
        <p:nvSpPr>
          <p:cNvPr id="4" name="Slide Number Placeholder 3"/>
          <p:cNvSpPr>
            <a:spLocks noGrp="1"/>
          </p:cNvSpPr>
          <p:nvPr>
            <p:ph type="sldNum" sz="quarter" idx="10"/>
          </p:nvPr>
        </p:nvSpPr>
        <p:spPr/>
        <p:txBody>
          <a:bodyPr/>
          <a:lstStyle/>
          <a:p>
            <a:fld id="{5104204D-A129-834B-B1A3-84C093EE0EB0}" type="slidenum">
              <a:rPr lang="en-US" smtClean="0"/>
              <a:pPr/>
              <a:t>5</a:t>
            </a:fld>
            <a:endParaRPr lang="en-US" dirty="0"/>
          </a:p>
        </p:txBody>
      </p:sp>
    </p:spTree>
    <p:extLst>
      <p:ext uri="{BB962C8B-B14F-4D97-AF65-F5344CB8AC3E}">
        <p14:creationId xmlns:p14="http://schemas.microsoft.com/office/powerpoint/2010/main" val="1419672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Wireframe</a:t>
            </a:r>
            <a:r>
              <a:rPr lang="en-US" baseline="0" dirty="0"/>
              <a:t> view of video player as part of an e-learning course. We were asked to come in very late in the game... nearing the final product to do an accessibility review.</a:t>
            </a:r>
          </a:p>
          <a:p>
            <a:endParaRPr lang="en-US" baseline="0" dirty="0"/>
          </a:p>
          <a:p>
            <a:r>
              <a:rPr lang="en-US" baseline="0" dirty="0"/>
              <a:t>Sadly, it was way too late.</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6</a:t>
            </a:fld>
            <a:endParaRPr lang="en-US" dirty="0"/>
          </a:p>
        </p:txBody>
      </p:sp>
    </p:spTree>
    <p:extLst>
      <p:ext uri="{BB962C8B-B14F-4D97-AF65-F5344CB8AC3E}">
        <p14:creationId xmlns:p14="http://schemas.microsoft.com/office/powerpoint/2010/main" val="1468762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assessed what was there, let them know the changes that the courses and the framework would need in order to be accessible. </a:t>
            </a:r>
          </a:p>
          <a:p>
            <a:endParaRPr lang="en-US" baseline="0" dirty="0"/>
          </a:p>
          <a:p>
            <a:r>
              <a:rPr lang="en-US" baseline="0" dirty="0"/>
              <a:t>It was going to cost roughly $90,000 to fix what was there and undo the mess (it was really messy!)</a:t>
            </a:r>
          </a:p>
          <a:p>
            <a:endParaRPr lang="en-US" baseline="0" dirty="0"/>
          </a:p>
          <a:p>
            <a:r>
              <a:rPr lang="en-US" baseline="0" dirty="0"/>
              <a:t>What if we look at that same problem at scale? We’re talking some really serious cost</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7</a:t>
            </a:fld>
            <a:endParaRPr lang="en-US" dirty="0"/>
          </a:p>
        </p:txBody>
      </p:sp>
    </p:spTree>
    <p:extLst>
      <p:ext uri="{BB962C8B-B14F-4D97-AF65-F5344CB8AC3E}">
        <p14:creationId xmlns:p14="http://schemas.microsoft.com/office/powerpoint/2010/main" val="579642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 from</a:t>
            </a:r>
            <a:r>
              <a:rPr lang="en-US" baseline="0" dirty="0"/>
              <a:t> a blog post “How much would you pay to save a product with bad UX?”</a:t>
            </a:r>
          </a:p>
          <a:p>
            <a:endParaRPr lang="en-US" baseline="0" dirty="0"/>
          </a:p>
          <a:p>
            <a:r>
              <a:rPr lang="en-US" baseline="0" dirty="0"/>
              <a:t>The source of the data was Forrester Research. Title is: “Estimates of relative cost of re-work” and shows 5 columns. This is a relative comparison of X where X is a normalized unit of cost and can be expressed in terms of person-hours, dollars, etc. Relative costs are listed as follows:</a:t>
            </a:r>
          </a:p>
          <a:p>
            <a:endParaRPr lang="en-US" baseline="0" dirty="0"/>
          </a:p>
          <a:p>
            <a:r>
              <a:rPr lang="en-US" baseline="0" dirty="0"/>
              <a:t>Design and architecture stage: 1X</a:t>
            </a:r>
          </a:p>
          <a:p>
            <a:r>
              <a:rPr lang="en-US" baseline="0" dirty="0"/>
              <a:t>Implementation: 5X</a:t>
            </a:r>
          </a:p>
          <a:p>
            <a:r>
              <a:rPr lang="en-US" baseline="0" dirty="0"/>
              <a:t>Integration test: 10X</a:t>
            </a:r>
          </a:p>
          <a:p>
            <a:r>
              <a:rPr lang="en-US" baseline="0" dirty="0"/>
              <a:t>Customer beta test: 15X</a:t>
            </a:r>
          </a:p>
          <a:p>
            <a:r>
              <a:rPr lang="en-US" baseline="0" dirty="0"/>
              <a:t>Post product release: 30X</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9</a:t>
            </a:fld>
            <a:endParaRPr lang="en-US" dirty="0"/>
          </a:p>
        </p:txBody>
      </p:sp>
    </p:spTree>
    <p:extLst>
      <p:ext uri="{BB962C8B-B14F-4D97-AF65-F5344CB8AC3E}">
        <p14:creationId xmlns:p14="http://schemas.microsoft.com/office/powerpoint/2010/main" val="1484963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proceed from idea to launch of anything, the number of design alternatives decreases. We end</a:t>
            </a:r>
            <a:r>
              <a:rPr lang="en-US" baseline="0" dirty="0"/>
              <a:t> up with 1 design as we get close to launch. The cost to change our minds all the way along increases</a:t>
            </a:r>
            <a:r>
              <a:rPr lang="mr-IN" baseline="0" dirty="0"/>
              <a:t>…</a:t>
            </a:r>
            <a:r>
              <a:rPr lang="en-US" baseline="0" dirty="0"/>
              <a:t> the best spot to change your mind is in the first part of the timeline.</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10</a:t>
            </a:fld>
            <a:endParaRPr lang="en-US" dirty="0"/>
          </a:p>
        </p:txBody>
      </p:sp>
    </p:spTree>
    <p:extLst>
      <p:ext uri="{BB962C8B-B14F-4D97-AF65-F5344CB8AC3E}">
        <p14:creationId xmlns:p14="http://schemas.microsoft.com/office/powerpoint/2010/main" val="956358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a:t>
            </a:r>
            <a:r>
              <a:rPr lang="en-US" baseline="0" dirty="0"/>
              <a:t> is the reason we like talking about doing things at the wireframe stage</a:t>
            </a:r>
            <a:r>
              <a:rPr lang="mr-IN" baseline="0" dirty="0"/>
              <a:t>…</a:t>
            </a:r>
            <a:r>
              <a:rPr lang="en-US" baseline="0" dirty="0"/>
              <a:t> it costs less to change our mind</a:t>
            </a:r>
            <a:r>
              <a:rPr lang="mr-IN" baseline="0" dirty="0"/>
              <a:t>…</a:t>
            </a:r>
            <a:r>
              <a:rPr lang="en-US" baseline="0" dirty="0"/>
              <a:t> it helps prevent costly rework, we ideate to try ideas out</a:t>
            </a: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11</a:t>
            </a:fld>
            <a:endParaRPr lang="en-US" dirty="0"/>
          </a:p>
        </p:txBody>
      </p:sp>
    </p:spTree>
    <p:extLst>
      <p:ext uri="{BB962C8B-B14F-4D97-AF65-F5344CB8AC3E}">
        <p14:creationId xmlns:p14="http://schemas.microsoft.com/office/powerpoint/2010/main" val="40975760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Regular" charset="0"/>
            </a:endParaRPr>
          </a:p>
        </p:txBody>
      </p:sp>
      <p:sp>
        <p:nvSpPr>
          <p:cNvPr id="5" name="Footer Placeholder 4"/>
          <p:cNvSpPr>
            <a:spLocks noGrp="1"/>
          </p:cNvSpPr>
          <p:nvPr>
            <p:ph type="ftr" sz="quarter" idx="11"/>
          </p:nvPr>
        </p:nvSpPr>
        <p:spPr/>
        <p:txBody>
          <a:bodyPr/>
          <a:lstStyle/>
          <a:p>
            <a:r>
              <a:rPr lang="en-US"/>
              <a:t>Footer ipsum lorem</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ctrTitle" hasCustomPrompt="1"/>
          </p:nvPr>
        </p:nvSpPr>
        <p:spPr>
          <a:xfrm>
            <a:off x="4779818" y="1122363"/>
            <a:ext cx="5888182" cy="2387600"/>
          </a:xfrm>
        </p:spPr>
        <p:txBody>
          <a:bodyPr anchor="b">
            <a:normAutofit/>
          </a:bodyPr>
          <a:lstStyle>
            <a:lvl1pPr algn="ctr">
              <a:defRPr sz="5400" b="1" i="0" cap="all" baseline="0">
                <a:solidFill>
                  <a:srgbClr val="22232F"/>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4779818" y="3602038"/>
            <a:ext cx="5888182" cy="1655762"/>
          </a:xfrm>
        </p:spPr>
        <p:txBody>
          <a:bodyPr/>
          <a:lstStyle>
            <a:lvl1pPr marL="0" indent="0" algn="ctr">
              <a:buNone/>
              <a:defRPr sz="2400" b="0" i="0">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38327" y="5479676"/>
            <a:ext cx="681018" cy="1188570"/>
          </a:xfrm>
          <a:prstGeom prst="rect">
            <a:avLst/>
          </a:prstGeom>
        </p:spPr>
      </p:pic>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Actual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545433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b="1" i="0" cap="all" baseline="0">
                <a:solidFill>
                  <a:srgbClr val="22232F"/>
                </a:solidFill>
                <a:latin typeface="Arial Black" charset="0"/>
                <a:ea typeface="Arial Black" charset="0"/>
                <a:cs typeface="Arial Black"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b="0" i="0">
                <a:solidFill>
                  <a:srgbClr val="595959"/>
                </a:solidFill>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lvl1pPr algn="l">
              <a:defRPr/>
            </a:lvl1pPr>
          </a:lstStyle>
          <a:p>
            <a:fld id="{3FDB74AC-D144-DD42-88B1-786F0F2BF277}" type="slidenum">
              <a:rPr lang="en-US" smtClean="0"/>
              <a:pPr/>
              <a:t>‹#›</a:t>
            </a:fld>
            <a:endParaRPr lang="en-US"/>
          </a:p>
        </p:txBody>
      </p:sp>
      <p:pic>
        <p:nvPicPr>
          <p:cNvPr id="8" name="Picture 7"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
        <p:nvSpPr>
          <p:cNvPr id="9"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4394567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6"/>
            <a:ext cx="10515600" cy="637198"/>
          </a:xfrm>
        </p:spPr>
        <p:txBody>
          <a:bodyPr>
            <a:noAutofit/>
          </a:bodyPr>
          <a:lstStyle>
            <a:lvl1pPr>
              <a:defRPr sz="3600" b="1" i="0" cap="all" baseline="0">
                <a:solidFill>
                  <a:srgbClr val="22232F"/>
                </a:solidFill>
                <a:latin typeface="Arial Black" charset="0"/>
                <a:ea typeface="Arial Black" charset="0"/>
                <a:cs typeface="Arial Black" charset="0"/>
              </a:defRPr>
            </a:lvl1pPr>
          </a:lstStyle>
          <a:p>
            <a:r>
              <a:rPr lang="en-US" dirty="0"/>
              <a:t>CLICK TO EDIT MASTER TITLE STYLE</a:t>
            </a:r>
          </a:p>
        </p:txBody>
      </p:sp>
      <p:sp>
        <p:nvSpPr>
          <p:cNvPr id="3" name="Content Placeholder 2"/>
          <p:cNvSpPr>
            <a:spLocks noGrp="1"/>
          </p:cNvSpPr>
          <p:nvPr>
            <p:ph idx="1"/>
          </p:nvPr>
        </p:nvSpPr>
        <p:spPr>
          <a:xfrm>
            <a:off x="838200" y="1644161"/>
            <a:ext cx="10515600" cy="4532801"/>
          </a:xfrm>
        </p:spPr>
        <p:txBody>
          <a:bodyPr/>
          <a:lstStyle>
            <a:lvl1pPr>
              <a:buClr>
                <a:srgbClr val="3359EC"/>
              </a:buClr>
              <a:defRPr b="0" i="0">
                <a:solidFill>
                  <a:srgbClr val="323232"/>
                </a:solidFill>
                <a:latin typeface="Arial" charset="0"/>
                <a:ea typeface="Arial" charset="0"/>
                <a:cs typeface="Arial" charset="0"/>
              </a:defRPr>
            </a:lvl1pPr>
            <a:lvl2pPr>
              <a:buClr>
                <a:srgbClr val="3359EC"/>
              </a:buClr>
              <a:defRPr b="0" i="0">
                <a:solidFill>
                  <a:srgbClr val="323232"/>
                </a:solidFill>
                <a:latin typeface="Arial" charset="0"/>
                <a:ea typeface="Arial" charset="0"/>
                <a:cs typeface="Arial" charset="0"/>
              </a:defRPr>
            </a:lvl2pPr>
            <a:lvl3pPr>
              <a:buClr>
                <a:srgbClr val="3359EC"/>
              </a:buClr>
              <a:defRPr b="0" i="0">
                <a:solidFill>
                  <a:srgbClr val="323232"/>
                </a:solidFill>
                <a:latin typeface="Arial" charset="0"/>
                <a:ea typeface="Arial" charset="0"/>
                <a:cs typeface="Arial" charset="0"/>
              </a:defRPr>
            </a:lvl3pPr>
            <a:lvl4pPr>
              <a:buClr>
                <a:srgbClr val="3359EC"/>
              </a:buClr>
              <a:defRPr b="0" i="0">
                <a:solidFill>
                  <a:srgbClr val="323232"/>
                </a:solidFill>
                <a:latin typeface="Arial" charset="0"/>
                <a:ea typeface="Arial" charset="0"/>
                <a:cs typeface="Arial" charset="0"/>
              </a:defRPr>
            </a:lvl4pPr>
            <a:lvl5pPr>
              <a:buClr>
                <a:srgbClr val="3359EC"/>
              </a:buClr>
              <a:defRPr b="0" i="0">
                <a:solidFill>
                  <a:srgbClr val="32323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3"/>
          </p:nvPr>
        </p:nvSpPr>
        <p:spPr>
          <a:xfrm>
            <a:off x="3742592" y="6356349"/>
            <a:ext cx="470681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11"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22232F"/>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2" name="Picture 11"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Regular" charset="0"/>
            </a:endParaRPr>
          </a:p>
        </p:txBody>
      </p:sp>
    </p:spTree>
    <p:extLst>
      <p:ext uri="{BB962C8B-B14F-4D97-AF65-F5344CB8AC3E}">
        <p14:creationId xmlns:p14="http://schemas.microsoft.com/office/powerpoint/2010/main" val="1759007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6"/>
            <a:ext cx="10515600" cy="637198"/>
          </a:xfrm>
        </p:spPr>
        <p:txBody>
          <a:bodyPr>
            <a:noAutofit/>
          </a:bodyPr>
          <a:lstStyle>
            <a:lvl1pPr>
              <a:defRPr sz="3600" b="1" i="0" cap="all" baseline="0">
                <a:solidFill>
                  <a:srgbClr val="22232F"/>
                </a:solidFill>
                <a:latin typeface="Arial Black" charset="0"/>
                <a:ea typeface="Arial Black" charset="0"/>
                <a:cs typeface="Arial Black" charset="0"/>
              </a:defRPr>
            </a:lvl1pPr>
          </a:lstStyle>
          <a:p>
            <a:r>
              <a:rPr lang="en-US" dirty="0"/>
              <a:t>CLICK TO EDIT MASTER TITLE STYLE</a:t>
            </a:r>
          </a:p>
        </p:txBody>
      </p:sp>
      <p:sp>
        <p:nvSpPr>
          <p:cNvPr id="7" name="Footer Placeholder 4"/>
          <p:cNvSpPr>
            <a:spLocks noGrp="1"/>
          </p:cNvSpPr>
          <p:nvPr>
            <p:ph type="ftr" sz="quarter" idx="3"/>
          </p:nvPr>
        </p:nvSpPr>
        <p:spPr>
          <a:xfrm>
            <a:off x="3739243" y="6356350"/>
            <a:ext cx="471351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10"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22232F"/>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1" name="Picture 10"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Regular" charset="0"/>
            </a:endParaRPr>
          </a:p>
        </p:txBody>
      </p:sp>
    </p:spTree>
    <p:extLst>
      <p:ext uri="{BB962C8B-B14F-4D97-AF65-F5344CB8AC3E}">
        <p14:creationId xmlns:p14="http://schemas.microsoft.com/office/powerpoint/2010/main" val="1420526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ith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6"/>
            <a:ext cx="10515600" cy="637198"/>
          </a:xfrm>
        </p:spPr>
        <p:txBody>
          <a:bodyPr>
            <a:noAutofit/>
          </a:bodyPr>
          <a:lstStyle>
            <a:lvl1pPr>
              <a:defRPr sz="3600" b="1" i="0" cap="all" baseline="0">
                <a:solidFill>
                  <a:srgbClr val="22232F"/>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315477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wo Column Content">
    <p:spTree>
      <p:nvGrpSpPr>
        <p:cNvPr id="1" name=""/>
        <p:cNvGrpSpPr/>
        <p:nvPr/>
      </p:nvGrpSpPr>
      <p:grpSpPr>
        <a:xfrm>
          <a:off x="0" y="0"/>
          <a:ext cx="0" cy="0"/>
          <a:chOff x="0" y="0"/>
          <a:chExt cx="0" cy="0"/>
        </a:xfrm>
      </p:grpSpPr>
      <p:sp>
        <p:nvSpPr>
          <p:cNvPr id="4" name="Rectangle 3"/>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Regular" charset="0"/>
            </a:endParaRPr>
          </a:p>
        </p:txBody>
      </p:sp>
      <p:sp>
        <p:nvSpPr>
          <p:cNvPr id="2" name="Title 1"/>
          <p:cNvSpPr>
            <a:spLocks noGrp="1"/>
          </p:cNvSpPr>
          <p:nvPr>
            <p:ph type="title" hasCustomPrompt="1"/>
          </p:nvPr>
        </p:nvSpPr>
        <p:spPr>
          <a:xfrm>
            <a:off x="838200" y="365126"/>
            <a:ext cx="10515600" cy="637198"/>
          </a:xfrm>
        </p:spPr>
        <p:txBody>
          <a:bodyPr>
            <a:noAutofit/>
          </a:bodyPr>
          <a:lstStyle>
            <a:lvl1pPr>
              <a:defRPr sz="3600" b="1" i="0" cap="all" baseline="0">
                <a:solidFill>
                  <a:srgbClr val="22232F"/>
                </a:solidFill>
                <a:latin typeface="Arial Black" charset="0"/>
                <a:ea typeface="Arial Black" charset="0"/>
                <a:cs typeface="Arial Black" charset="0"/>
              </a:defRPr>
            </a:lvl1pPr>
          </a:lstStyle>
          <a:p>
            <a:r>
              <a:rPr lang="en-US" dirty="0"/>
              <a:t>CLICK TO EDIT MASTER TITLE STYLE</a:t>
            </a:r>
          </a:p>
        </p:txBody>
      </p:sp>
      <p:sp>
        <p:nvSpPr>
          <p:cNvPr id="3" name="Content Placeholder 2"/>
          <p:cNvSpPr>
            <a:spLocks noGrp="1"/>
          </p:cNvSpPr>
          <p:nvPr>
            <p:ph idx="1"/>
          </p:nvPr>
        </p:nvSpPr>
        <p:spPr>
          <a:xfrm>
            <a:off x="838200" y="1644161"/>
            <a:ext cx="5140569" cy="4532801"/>
          </a:xfrm>
        </p:spPr>
        <p:txBody>
          <a:bodyPr/>
          <a:lstStyle>
            <a:lvl1pPr>
              <a:buClr>
                <a:srgbClr val="3359EC"/>
              </a:buClr>
              <a:defRPr b="0" i="0">
                <a:solidFill>
                  <a:srgbClr val="323232"/>
                </a:solidFill>
                <a:latin typeface="Arial" charset="0"/>
                <a:ea typeface="Arial" charset="0"/>
                <a:cs typeface="Arial" charset="0"/>
              </a:defRPr>
            </a:lvl1pPr>
            <a:lvl2pPr>
              <a:buClr>
                <a:srgbClr val="3359EC"/>
              </a:buClr>
              <a:defRPr b="0" i="0">
                <a:solidFill>
                  <a:srgbClr val="323232"/>
                </a:solidFill>
                <a:latin typeface="Arial" charset="0"/>
                <a:ea typeface="Arial" charset="0"/>
                <a:cs typeface="Arial" charset="0"/>
              </a:defRPr>
            </a:lvl2pPr>
            <a:lvl3pPr>
              <a:buClr>
                <a:srgbClr val="3359EC"/>
              </a:buClr>
              <a:defRPr b="0" i="0">
                <a:solidFill>
                  <a:srgbClr val="323232"/>
                </a:solidFill>
                <a:latin typeface="Arial" charset="0"/>
                <a:ea typeface="Arial" charset="0"/>
                <a:cs typeface="Arial" charset="0"/>
              </a:defRPr>
            </a:lvl3pPr>
            <a:lvl4pPr>
              <a:buClr>
                <a:srgbClr val="3359EC"/>
              </a:buClr>
              <a:defRPr b="0" i="0">
                <a:solidFill>
                  <a:srgbClr val="323232"/>
                </a:solidFill>
                <a:latin typeface="Arial" charset="0"/>
                <a:ea typeface="Arial" charset="0"/>
                <a:cs typeface="Arial" charset="0"/>
              </a:defRPr>
            </a:lvl4pPr>
            <a:lvl5pPr>
              <a:buClr>
                <a:srgbClr val="3359EC"/>
              </a:buClr>
              <a:defRPr b="0" i="0">
                <a:solidFill>
                  <a:srgbClr val="32323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9"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22232F"/>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Content Placeholder 2"/>
          <p:cNvSpPr>
            <a:spLocks noGrp="1"/>
          </p:cNvSpPr>
          <p:nvPr>
            <p:ph idx="11"/>
          </p:nvPr>
        </p:nvSpPr>
        <p:spPr>
          <a:xfrm>
            <a:off x="6101863" y="1644161"/>
            <a:ext cx="5251938" cy="4532801"/>
          </a:xfrm>
        </p:spPr>
        <p:txBody>
          <a:bodyPr/>
          <a:lstStyle>
            <a:lvl1pPr>
              <a:buClr>
                <a:srgbClr val="3359EC"/>
              </a:buClr>
              <a:defRPr b="0" i="0">
                <a:solidFill>
                  <a:srgbClr val="323232"/>
                </a:solidFill>
                <a:latin typeface="Arial" charset="0"/>
                <a:ea typeface="Arial" charset="0"/>
                <a:cs typeface="Arial" charset="0"/>
              </a:defRPr>
            </a:lvl1pPr>
            <a:lvl2pPr>
              <a:buClr>
                <a:srgbClr val="3359EC"/>
              </a:buClr>
              <a:defRPr b="0" i="0">
                <a:solidFill>
                  <a:srgbClr val="323232"/>
                </a:solidFill>
                <a:latin typeface="Arial" charset="0"/>
                <a:ea typeface="Arial" charset="0"/>
                <a:cs typeface="Arial" charset="0"/>
              </a:defRPr>
            </a:lvl2pPr>
            <a:lvl3pPr>
              <a:buClr>
                <a:srgbClr val="3359EC"/>
              </a:buClr>
              <a:defRPr b="0" i="0">
                <a:solidFill>
                  <a:srgbClr val="323232"/>
                </a:solidFill>
                <a:latin typeface="Arial" charset="0"/>
                <a:ea typeface="Arial" charset="0"/>
                <a:cs typeface="Arial" charset="0"/>
              </a:defRPr>
            </a:lvl3pPr>
            <a:lvl4pPr>
              <a:buClr>
                <a:srgbClr val="3359EC"/>
              </a:buClr>
              <a:defRPr b="0" i="0">
                <a:solidFill>
                  <a:srgbClr val="323232"/>
                </a:solidFill>
                <a:latin typeface="Arial" charset="0"/>
                <a:ea typeface="Arial" charset="0"/>
                <a:cs typeface="Arial" charset="0"/>
              </a:defRPr>
            </a:lvl4pPr>
            <a:lvl5pPr>
              <a:buClr>
                <a:srgbClr val="3359EC"/>
              </a:buClr>
              <a:defRPr b="0" i="0">
                <a:solidFill>
                  <a:srgbClr val="32323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2106645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le and Content (WHITE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
        <p:nvSpPr>
          <p:cNvPr id="5" name="Title 1"/>
          <p:cNvSpPr>
            <a:spLocks noGrp="1"/>
          </p:cNvSpPr>
          <p:nvPr>
            <p:ph type="title" hasCustomPrompt="1"/>
          </p:nvPr>
        </p:nvSpPr>
        <p:spPr>
          <a:xfrm>
            <a:off x="838200" y="365126"/>
            <a:ext cx="10515600" cy="637198"/>
          </a:xfrm>
        </p:spPr>
        <p:txBody>
          <a:bodyPr>
            <a:noAutofit/>
          </a:bodyPr>
          <a:lstStyle>
            <a:lvl1pPr>
              <a:defRPr sz="3600" b="1" i="0" cap="all" baseline="0">
                <a:solidFill>
                  <a:srgbClr val="22232F"/>
                </a:solidFill>
                <a:latin typeface="Arial Black" charset="0"/>
                <a:ea typeface="Arial Black" charset="0"/>
                <a:cs typeface="Arial Black" charset="0"/>
              </a:defRPr>
            </a:lvl1pPr>
          </a:lstStyle>
          <a:p>
            <a:r>
              <a:rPr lang="en-US" dirty="0"/>
              <a:t>CLICK TO EDIT MASTER TITLE STYLE</a:t>
            </a:r>
          </a:p>
        </p:txBody>
      </p:sp>
      <p:sp>
        <p:nvSpPr>
          <p:cNvPr id="6" name="Content Placeholder 2"/>
          <p:cNvSpPr>
            <a:spLocks noGrp="1"/>
          </p:cNvSpPr>
          <p:nvPr>
            <p:ph idx="1"/>
          </p:nvPr>
        </p:nvSpPr>
        <p:spPr>
          <a:xfrm>
            <a:off x="838200" y="1948500"/>
            <a:ext cx="4806696" cy="3890280"/>
          </a:xfrm>
        </p:spPr>
        <p:txBody>
          <a:bodyPr/>
          <a:lstStyle>
            <a:lvl1pPr>
              <a:buClr>
                <a:schemeClr val="bg1">
                  <a:lumMod val="95000"/>
                </a:schemeClr>
              </a:buClr>
              <a:defRPr sz="2400" b="0" i="0">
                <a:solidFill>
                  <a:schemeClr val="bg1"/>
                </a:solidFill>
                <a:latin typeface="Arial" charset="0"/>
                <a:ea typeface="Arial" charset="0"/>
                <a:cs typeface="Arial" charset="0"/>
              </a:defRPr>
            </a:lvl1pPr>
            <a:lvl2pPr>
              <a:buClr>
                <a:schemeClr val="bg1">
                  <a:lumMod val="95000"/>
                </a:schemeClr>
              </a:buClr>
              <a:defRPr sz="2000" b="0" i="0">
                <a:solidFill>
                  <a:schemeClr val="bg1"/>
                </a:solidFill>
                <a:latin typeface="Arial" charset="0"/>
                <a:ea typeface="Arial" charset="0"/>
                <a:cs typeface="Arial" charset="0"/>
              </a:defRPr>
            </a:lvl2pPr>
            <a:lvl3pPr>
              <a:buClr>
                <a:schemeClr val="bg1">
                  <a:lumMod val="95000"/>
                </a:schemeClr>
              </a:buClr>
              <a:defRPr sz="1800" b="0" i="0">
                <a:solidFill>
                  <a:schemeClr val="bg1"/>
                </a:solidFill>
                <a:latin typeface="Arial" charset="0"/>
                <a:ea typeface="Arial" charset="0"/>
                <a:cs typeface="Arial" charset="0"/>
              </a:defRPr>
            </a:lvl3pPr>
            <a:lvl4pPr>
              <a:buClr>
                <a:schemeClr val="bg1">
                  <a:lumMod val="95000"/>
                </a:schemeClr>
              </a:buClr>
              <a:defRPr b="0" i="0">
                <a:solidFill>
                  <a:schemeClr val="bg1"/>
                </a:solidFill>
                <a:latin typeface="Arial" charset="0"/>
                <a:ea typeface="Arial" charset="0"/>
                <a:cs typeface="Arial" charset="0"/>
              </a:defRPr>
            </a:lvl4pPr>
            <a:lvl5pPr>
              <a:buClr>
                <a:schemeClr val="bg1">
                  <a:lumMod val="95000"/>
                </a:schemeClr>
              </a:buCl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ubtitle 2"/>
          <p:cNvSpPr>
            <a:spLocks noGrp="1"/>
          </p:cNvSpPr>
          <p:nvPr>
            <p:ph type="subTitle" idx="12"/>
          </p:nvPr>
        </p:nvSpPr>
        <p:spPr>
          <a:xfrm>
            <a:off x="838200" y="1107373"/>
            <a:ext cx="10515600" cy="369276"/>
          </a:xfrm>
        </p:spPr>
        <p:txBody>
          <a:bodyPr anchor="ctr"/>
          <a:lstStyle>
            <a:lvl1pPr marL="0" indent="0" algn="l">
              <a:buNone/>
              <a:defRPr sz="2400" b="0" i="1">
                <a:solidFill>
                  <a:srgbClr val="22232F"/>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Regular" charset="0"/>
            </a:endParaRPr>
          </a:p>
        </p:txBody>
      </p:sp>
      <p:pic>
        <p:nvPicPr>
          <p:cNvPr id="10" name="Picture 9"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
        <p:nvSpPr>
          <p:cNvPr id="11"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Tree>
    <p:extLst>
      <p:ext uri="{BB962C8B-B14F-4D97-AF65-F5344CB8AC3E}">
        <p14:creationId xmlns:p14="http://schemas.microsoft.com/office/powerpoint/2010/main" val="1219093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cap="all" baseline="0">
                <a:solidFill>
                  <a:srgbClr val="323232"/>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Slid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cap="all" baseline="0">
                <a:solidFill>
                  <a:schemeClr val="bg1"/>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1641959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pic>
        <p:nvPicPr>
          <p:cNvPr id="4" name="Picture 3"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
        <p:nvSpPr>
          <p:cNvPr id="7"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10646198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660531" y="6356350"/>
            <a:ext cx="4870938"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Arial" charset="0"/>
                <a:cs typeface="Arial" charset="0"/>
              </a:defRPr>
            </a:lvl1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fld id="{2030EA8A-DA75-3443-B9EE-A63E33F4F203}" type="slidenum">
              <a:rPr lang="en-US" smtClean="0"/>
              <a:pPr/>
              <a:t>‹#›</a:t>
            </a:fld>
            <a:endParaRPr lang="en-US" dirty="0"/>
          </a:p>
        </p:txBody>
      </p:sp>
    </p:spTree>
    <p:extLst>
      <p:ext uri="{BB962C8B-B14F-4D97-AF65-F5344CB8AC3E}">
        <p14:creationId xmlns:p14="http://schemas.microsoft.com/office/powerpoint/2010/main" val="2066195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4" r:id="rId4"/>
    <p:sldLayoutId id="2147483658" r:id="rId5"/>
    <p:sldLayoutId id="2147483662" r:id="rId6"/>
    <p:sldLayoutId id="2147483651" r:id="rId7"/>
    <p:sldLayoutId id="2147483659" r:id="rId8"/>
    <p:sldLayoutId id="2147483655" r:id="rId9"/>
    <p:sldLayoutId id="2147483663" r:id="rId10"/>
    <p:sldLayoutId id="2147483657" r:id="rId11"/>
  </p:sldLayoutIdLst>
  <p:hf hdr="0"/>
  <p:txStyles>
    <p:titleStyle>
      <a:lvl1pPr algn="l"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Clr>
          <a:srgbClr val="3359EC"/>
        </a:buClr>
        <a:buFont typeface="Arial" charset="0"/>
        <a:buChar char="•"/>
        <a:defRPr sz="2800" kern="1200">
          <a:solidFill>
            <a:srgbClr val="323232"/>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3359EC"/>
        </a:buClr>
        <a:buFont typeface="Arial" charset="0"/>
        <a:buChar char="•"/>
        <a:defRPr sz="2400" kern="1200">
          <a:solidFill>
            <a:srgbClr val="323232"/>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3359EC"/>
        </a:buClr>
        <a:buFont typeface="Arial" charset="0"/>
        <a:buChar char="•"/>
        <a:defRPr sz="2000" kern="1200">
          <a:solidFill>
            <a:srgbClr val="323232"/>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3359EC"/>
        </a:buClr>
        <a:buFont typeface="Arial" charset="0"/>
        <a:buChar char="•"/>
        <a:defRPr sz="1800" kern="1200">
          <a:solidFill>
            <a:srgbClr val="323232"/>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3359EC"/>
        </a:buClr>
        <a:buFont typeface="Arial" charset="0"/>
        <a:buChar char="•"/>
        <a:defRPr sz="1800" kern="1200">
          <a:solidFill>
            <a:srgbClr val="32323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www.linkedin.com/company/level-access" TargetMode="External"/><Relationship Id="rId13" Type="http://schemas.openxmlformats.org/officeDocument/2006/relationships/hyperlink" Target="https://www.levelaccess.com/csun18/" TargetMode="External"/><Relationship Id="rId3" Type="http://schemas.openxmlformats.org/officeDocument/2006/relationships/hyperlink" Target="mailto:Derek.Featherstone@LevelAccess.com" TargetMode="External"/><Relationship Id="rId7" Type="http://schemas.openxmlformats.org/officeDocument/2006/relationships/image" Target="../media/image23.jpeg"/><Relationship Id="rId12" Type="http://schemas.openxmlformats.org/officeDocument/2006/relationships/hyperlink" Target="https://www.levelaccess.com/blog/" TargetMode="External"/><Relationship Id="rId2" Type="http://schemas.openxmlformats.org/officeDocument/2006/relationships/image" Target="../media/image21.jpg"/><Relationship Id="rId1" Type="http://schemas.openxmlformats.org/officeDocument/2006/relationships/slideLayout" Target="../slideLayouts/slideLayout3.xml"/><Relationship Id="rId6" Type="http://schemas.openxmlformats.org/officeDocument/2006/relationships/hyperlink" Target="https://twitter.com/LevelAccessA11y" TargetMode="External"/><Relationship Id="rId11" Type="http://schemas.openxmlformats.org/officeDocument/2006/relationships/image" Target="../media/image25.png"/><Relationship Id="rId5" Type="http://schemas.openxmlformats.org/officeDocument/2006/relationships/image" Target="../media/image22.jpeg"/><Relationship Id="rId10" Type="http://schemas.openxmlformats.org/officeDocument/2006/relationships/hyperlink" Target="https://www.facebook.com/LevelAccessA11y/" TargetMode="External"/><Relationship Id="rId4" Type="http://schemas.openxmlformats.org/officeDocument/2006/relationships/hyperlink" Target="mailto:Mona.Rekhi@LevelAccess.com" TargetMode="External"/><Relationship Id="rId9" Type="http://schemas.openxmlformats.org/officeDocument/2006/relationships/image" Target="../media/image24.jpeg"/><Relationship Id="rId14" Type="http://schemas.openxmlformats.org/officeDocument/2006/relationships/image" Target="../media/image26.jpg"/></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konceptapp.com/blog/2015/12/03/how-much-would-you-pay-to-save-a-product-with-bad-ux/" TargetMode="External"/><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p:cNvSpPr>
            <a:spLocks noGrp="1"/>
          </p:cNvSpPr>
          <p:nvPr>
            <p:ph type="subTitle" idx="1"/>
          </p:nvPr>
        </p:nvSpPr>
        <p:spPr>
          <a:xfrm>
            <a:off x="5778886" y="4699675"/>
            <a:ext cx="5888182" cy="412221"/>
          </a:xfrm>
        </p:spPr>
        <p:txBody>
          <a:bodyPr>
            <a:normAutofit/>
          </a:bodyPr>
          <a:lstStyle/>
          <a:p>
            <a:pPr algn="l"/>
            <a:r>
              <a:rPr lang="en-US" sz="1800" dirty="0">
                <a:latin typeface="Museo Sans 500" charset="0"/>
                <a:ea typeface="Museo Sans 500" charset="0"/>
                <a:cs typeface="Museo Sans 500" charset="0"/>
              </a:rPr>
              <a:t>Mona </a:t>
            </a:r>
            <a:r>
              <a:rPr lang="en-US" sz="1800" dirty="0" err="1">
                <a:latin typeface="Museo Sans 500" charset="0"/>
                <a:ea typeface="Museo Sans 500" charset="0"/>
                <a:cs typeface="Museo Sans 500" charset="0"/>
              </a:rPr>
              <a:t>Rekhi</a:t>
            </a:r>
            <a:r>
              <a:rPr lang="en-US" sz="1800" dirty="0">
                <a:latin typeface="Museo Sans 500" charset="0"/>
                <a:ea typeface="Museo Sans 500" charset="0"/>
                <a:cs typeface="Museo Sans 500" charset="0"/>
              </a:rPr>
              <a:t> &amp; Derek Featherstone</a:t>
            </a:r>
          </a:p>
        </p:txBody>
      </p:sp>
      <p:sp>
        <p:nvSpPr>
          <p:cNvPr id="10" name="Title 9"/>
          <p:cNvSpPr>
            <a:spLocks noGrp="1"/>
          </p:cNvSpPr>
          <p:nvPr>
            <p:ph type="ctrTitle"/>
          </p:nvPr>
        </p:nvSpPr>
        <p:spPr>
          <a:xfrm>
            <a:off x="5778886" y="1507065"/>
            <a:ext cx="5888182" cy="2906711"/>
          </a:xfrm>
        </p:spPr>
        <p:txBody>
          <a:bodyPr anchor="b">
            <a:noAutofit/>
          </a:bodyPr>
          <a:lstStyle/>
          <a:p>
            <a:pPr algn="l"/>
            <a:r>
              <a:rPr lang="en-US" sz="7200" spc="-150" dirty="0">
                <a:latin typeface="Museo Sans 500" charset="0"/>
                <a:ea typeface="Museo Sans 500" charset="0"/>
                <a:cs typeface="Museo Sans 500" charset="0"/>
              </a:rPr>
              <a:t>From the Ground Up</a:t>
            </a:r>
            <a:br>
              <a:rPr lang="en-US" sz="6600" dirty="0">
                <a:latin typeface="Museo Sans 500" charset="0"/>
                <a:ea typeface="Museo Sans 500" charset="0"/>
                <a:cs typeface="Museo Sans 500" charset="0"/>
              </a:rPr>
            </a:br>
            <a:r>
              <a:rPr lang="en-US" sz="3200" dirty="0">
                <a:latin typeface="Museo Sans 500" charset="0"/>
                <a:ea typeface="Museo Sans 500" charset="0"/>
                <a:cs typeface="Museo Sans 500" charset="0"/>
              </a:rPr>
              <a:t>Building in Accessibility at the Wireframe Stage</a:t>
            </a:r>
          </a:p>
        </p:txBody>
      </p:sp>
      <p:sp>
        <p:nvSpPr>
          <p:cNvPr id="6" name="Subtitle 4">
            <a:extLst>
              <a:ext uri="{FF2B5EF4-FFF2-40B4-BE49-F238E27FC236}">
                <a16:creationId xmlns:a16="http://schemas.microsoft.com/office/drawing/2014/main" id="{FBFC9E8F-F409-A24A-B104-072D5C130107}"/>
              </a:ext>
            </a:extLst>
          </p:cNvPr>
          <p:cNvSpPr txBox="1">
            <a:spLocks/>
          </p:cNvSpPr>
          <p:nvPr/>
        </p:nvSpPr>
        <p:spPr>
          <a:xfrm>
            <a:off x="3460833" y="5260401"/>
            <a:ext cx="5005821" cy="14457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2000" i="1" dirty="0">
                <a:solidFill>
                  <a:srgbClr val="22232F"/>
                </a:solidFill>
              </a:rPr>
              <a:t>CSUN 2018 Assistive</a:t>
            </a:r>
            <a:br>
              <a:rPr lang="en-US" sz="2000" i="1" dirty="0">
                <a:solidFill>
                  <a:srgbClr val="22232F"/>
                </a:solidFill>
              </a:rPr>
            </a:br>
            <a:r>
              <a:rPr lang="en-US" sz="2000" i="1" dirty="0">
                <a:solidFill>
                  <a:srgbClr val="22232F"/>
                </a:solidFill>
              </a:rPr>
              <a:t>Technology Conference</a:t>
            </a:r>
          </a:p>
          <a:p>
            <a:r>
              <a:rPr lang="en-US" sz="2000" dirty="0">
                <a:solidFill>
                  <a:srgbClr val="22232F"/>
                </a:solidFill>
              </a:rPr>
              <a:t>March 23, 2018</a:t>
            </a:r>
          </a:p>
        </p:txBody>
      </p:sp>
    </p:spTree>
    <p:extLst>
      <p:ext uri="{BB962C8B-B14F-4D97-AF65-F5344CB8AC3E}">
        <p14:creationId xmlns:p14="http://schemas.microsoft.com/office/powerpoint/2010/main" val="81162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8937560" y="1047734"/>
            <a:ext cx="1821332" cy="646331"/>
          </a:xfrm>
          <a:prstGeom prst="rect">
            <a:avLst/>
          </a:prstGeom>
          <a:noFill/>
        </p:spPr>
        <p:txBody>
          <a:bodyPr wrap="none" rtlCol="0">
            <a:spAutoFit/>
          </a:bodyPr>
          <a:lstStyle/>
          <a:p>
            <a:r>
              <a:rPr lang="en-US" dirty="0">
                <a:latin typeface="Museo Sans 500" charset="0"/>
                <a:ea typeface="Museo Sans 500" charset="0"/>
                <a:cs typeface="Museo Sans 500" charset="0"/>
              </a:rPr>
              <a:t>Cost to change</a:t>
            </a:r>
          </a:p>
          <a:p>
            <a:r>
              <a:rPr lang="en-US" dirty="0">
                <a:latin typeface="Museo Sans 500" charset="0"/>
                <a:ea typeface="Museo Sans 500" charset="0"/>
                <a:cs typeface="Museo Sans 500" charset="0"/>
              </a:rPr>
              <a:t>your mind</a:t>
            </a:r>
          </a:p>
        </p:txBody>
      </p:sp>
      <p:sp>
        <p:nvSpPr>
          <p:cNvPr id="2" name="TextBox 1"/>
          <p:cNvSpPr txBox="1"/>
          <p:nvPr/>
        </p:nvSpPr>
        <p:spPr>
          <a:xfrm>
            <a:off x="1847974" y="1047735"/>
            <a:ext cx="2106667" cy="646331"/>
          </a:xfrm>
          <a:prstGeom prst="rect">
            <a:avLst/>
          </a:prstGeom>
          <a:noFill/>
        </p:spPr>
        <p:txBody>
          <a:bodyPr wrap="none" rtlCol="0">
            <a:spAutoFit/>
          </a:bodyPr>
          <a:lstStyle/>
          <a:p>
            <a:r>
              <a:rPr lang="en-US" dirty="0">
                <a:latin typeface="Museo Sans 500" charset="0"/>
                <a:ea typeface="Museo Sans 500" charset="0"/>
                <a:cs typeface="Museo Sans 500" charset="0"/>
              </a:rPr>
              <a:t>Number of design</a:t>
            </a:r>
          </a:p>
          <a:p>
            <a:r>
              <a:rPr lang="en-US" dirty="0">
                <a:latin typeface="Museo Sans 500" charset="0"/>
                <a:ea typeface="Museo Sans 500" charset="0"/>
                <a:cs typeface="Museo Sans 500" charset="0"/>
              </a:rPr>
              <a:t>alternatives</a:t>
            </a:r>
          </a:p>
        </p:txBody>
      </p:sp>
      <p:sp>
        <p:nvSpPr>
          <p:cNvPr id="11" name="Freeform 10" descr="The curve moves from being &quot;very low&quot; at the idea phase, to &quot;very high&quot; at launch." title="Curve showing the cost to change your mind"/>
          <p:cNvSpPr/>
          <p:nvPr/>
        </p:nvSpPr>
        <p:spPr>
          <a:xfrm>
            <a:off x="1961090" y="1847839"/>
            <a:ext cx="8591550" cy="3390900"/>
          </a:xfrm>
          <a:custGeom>
            <a:avLst/>
            <a:gdLst>
              <a:gd name="connsiteX0" fmla="*/ 0 w 7810500"/>
              <a:gd name="connsiteY0" fmla="*/ 3390900 h 3390900"/>
              <a:gd name="connsiteX1" fmla="*/ 4038600 w 7810500"/>
              <a:gd name="connsiteY1" fmla="*/ 2667000 h 3390900"/>
              <a:gd name="connsiteX2" fmla="*/ 7810500 w 7810500"/>
              <a:gd name="connsiteY2" fmla="*/ 0 h 3390900"/>
            </a:gdLst>
            <a:ahLst/>
            <a:cxnLst>
              <a:cxn ang="0">
                <a:pos x="connsiteX0" y="connsiteY0"/>
              </a:cxn>
              <a:cxn ang="0">
                <a:pos x="connsiteX1" y="connsiteY1"/>
              </a:cxn>
              <a:cxn ang="0">
                <a:pos x="connsiteX2" y="connsiteY2"/>
              </a:cxn>
            </a:cxnLst>
            <a:rect l="l" t="t" r="r" b="b"/>
            <a:pathLst>
              <a:path w="7810500" h="3390900">
                <a:moveTo>
                  <a:pt x="0" y="3390900"/>
                </a:moveTo>
                <a:cubicBezTo>
                  <a:pt x="1368425" y="3311525"/>
                  <a:pt x="2736850" y="3232150"/>
                  <a:pt x="4038600" y="2667000"/>
                </a:cubicBezTo>
                <a:cubicBezTo>
                  <a:pt x="5340350" y="2101850"/>
                  <a:pt x="7693025" y="114300"/>
                  <a:pt x="7810500" y="0"/>
                </a:cubicBezTo>
              </a:path>
            </a:pathLst>
          </a:custGeom>
          <a:noFill/>
          <a:ln w="38100">
            <a:solidFill>
              <a:schemeClr val="accent6">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descr="The curve moves from being &quot;very high&quot; at the idea phase, to &quot;very low&quot; at launch." title="Curve showing number of design alternatives"/>
          <p:cNvSpPr/>
          <p:nvPr/>
        </p:nvSpPr>
        <p:spPr>
          <a:xfrm flipH="1">
            <a:off x="1961090" y="1847839"/>
            <a:ext cx="8591550" cy="3390900"/>
          </a:xfrm>
          <a:custGeom>
            <a:avLst/>
            <a:gdLst>
              <a:gd name="connsiteX0" fmla="*/ 0 w 7810500"/>
              <a:gd name="connsiteY0" fmla="*/ 3390900 h 3390900"/>
              <a:gd name="connsiteX1" fmla="*/ 4038600 w 7810500"/>
              <a:gd name="connsiteY1" fmla="*/ 2667000 h 3390900"/>
              <a:gd name="connsiteX2" fmla="*/ 7810500 w 7810500"/>
              <a:gd name="connsiteY2" fmla="*/ 0 h 3390900"/>
            </a:gdLst>
            <a:ahLst/>
            <a:cxnLst>
              <a:cxn ang="0">
                <a:pos x="connsiteX0" y="connsiteY0"/>
              </a:cxn>
              <a:cxn ang="0">
                <a:pos x="connsiteX1" y="connsiteY1"/>
              </a:cxn>
              <a:cxn ang="0">
                <a:pos x="connsiteX2" y="connsiteY2"/>
              </a:cxn>
            </a:cxnLst>
            <a:rect l="l" t="t" r="r" b="b"/>
            <a:pathLst>
              <a:path w="7810500" h="3390900">
                <a:moveTo>
                  <a:pt x="0" y="3390900"/>
                </a:moveTo>
                <a:cubicBezTo>
                  <a:pt x="1368425" y="3311525"/>
                  <a:pt x="2736850" y="3232150"/>
                  <a:pt x="4038600" y="2667000"/>
                </a:cubicBezTo>
                <a:cubicBezTo>
                  <a:pt x="5340350" y="2101850"/>
                  <a:pt x="7693025" y="114300"/>
                  <a:pt x="7810500" y="0"/>
                </a:cubicBezTo>
              </a:path>
            </a:pathLst>
          </a:cu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8671461" y="5718491"/>
            <a:ext cx="2087431" cy="646331"/>
          </a:xfrm>
          <a:prstGeom prst="rect">
            <a:avLst/>
          </a:prstGeom>
          <a:noFill/>
        </p:spPr>
        <p:txBody>
          <a:bodyPr wrap="none" rtlCol="0">
            <a:spAutoFit/>
          </a:bodyPr>
          <a:lstStyle/>
          <a:p>
            <a:r>
              <a:rPr lang="en-US" sz="3600" dirty="0">
                <a:latin typeface="Museo Sans 500" charset="0"/>
                <a:ea typeface="Museo Sans 500" charset="0"/>
                <a:cs typeface="Museo Sans 500" charset="0"/>
              </a:rPr>
              <a:t>LAUNCH</a:t>
            </a:r>
          </a:p>
        </p:txBody>
      </p:sp>
      <p:sp>
        <p:nvSpPr>
          <p:cNvPr id="7" name="TextBox 6"/>
          <p:cNvSpPr txBox="1"/>
          <p:nvPr/>
        </p:nvSpPr>
        <p:spPr>
          <a:xfrm>
            <a:off x="1727200" y="5718492"/>
            <a:ext cx="1215397" cy="646331"/>
          </a:xfrm>
          <a:prstGeom prst="rect">
            <a:avLst/>
          </a:prstGeom>
          <a:noFill/>
        </p:spPr>
        <p:txBody>
          <a:bodyPr wrap="none" rtlCol="0">
            <a:spAutoFit/>
          </a:bodyPr>
          <a:lstStyle/>
          <a:p>
            <a:r>
              <a:rPr lang="en-US" sz="3600" dirty="0">
                <a:latin typeface="Museo Sans 500" charset="0"/>
                <a:ea typeface="Museo Sans 500" charset="0"/>
                <a:cs typeface="Museo Sans 500" charset="0"/>
              </a:rPr>
              <a:t>IDEA</a:t>
            </a:r>
          </a:p>
        </p:txBody>
      </p:sp>
      <p:cxnSp>
        <p:nvCxnSpPr>
          <p:cNvPr id="5" name="Straight Arrow Connector 4" title="X-axis: Idea to launch"/>
          <p:cNvCxnSpPr/>
          <p:nvPr/>
        </p:nvCxnSpPr>
        <p:spPr>
          <a:xfrm flipH="1">
            <a:off x="1847974" y="5478615"/>
            <a:ext cx="8910918" cy="0"/>
          </a:xfrm>
          <a:prstGeom prst="straightConnector1">
            <a:avLst/>
          </a:prstGeom>
          <a:ln w="38100">
            <a:headEnd type="triangle" w="lg" len="lg"/>
            <a:tailEnd type="none"/>
          </a:ln>
          <a:effectLst>
            <a:reflection stA="45000" endPos="0" dist="508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3" name="Title 2" hidden="1"/>
          <p:cNvSpPr>
            <a:spLocks noGrp="1"/>
          </p:cNvSpPr>
          <p:nvPr>
            <p:ph type="title" idx="4294967295"/>
          </p:nvPr>
        </p:nvSpPr>
        <p:spPr/>
        <p:txBody>
          <a:bodyPr/>
          <a:lstStyle/>
          <a:p>
            <a:r>
              <a:rPr lang="en-US" dirty="0"/>
              <a:t>Idea</a:t>
            </a:r>
            <a:r>
              <a:rPr lang="en-US" baseline="0" dirty="0"/>
              <a:t> to launch</a:t>
            </a:r>
            <a:endParaRPr lang="en-US" dirty="0"/>
          </a:p>
        </p:txBody>
      </p:sp>
    </p:spTree>
    <p:extLst>
      <p:ext uri="{BB962C8B-B14F-4D97-AF65-F5344CB8AC3E}">
        <p14:creationId xmlns:p14="http://schemas.microsoft.com/office/powerpoint/2010/main" val="79158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200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30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3000"/>
                                        <p:tgtEl>
                                          <p:spTgt spid="11"/>
                                        </p:tgtEl>
                                      </p:cBhvr>
                                    </p:animEffect>
                                  </p:childTnLst>
                                </p:cTn>
                              </p:par>
                            </p:childTnLst>
                          </p:cTn>
                        </p:par>
                        <p:par>
                          <p:cTn id="17" fill="hold">
                            <p:stCondLst>
                              <p:cond delay="3000"/>
                            </p:stCondLst>
                            <p:childTnLst>
                              <p:par>
                                <p:cTn id="18" presetID="10" presetClass="entr" presetSubtype="0" fill="hold" grpId="0" nodeType="afterEffect">
                                  <p:stCondLst>
                                    <p:cond delay="5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P spid="11"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32777B78-87C9-46C7-A214-617030D53635}"/>
              </a:ext>
            </a:extLst>
          </p:cNvPr>
          <p:cNvSpPr txBox="1">
            <a:spLocks/>
          </p:cNvSpPr>
          <p:nvPr/>
        </p:nvSpPr>
        <p:spPr>
          <a:xfrm>
            <a:off x="3562230" y="6460066"/>
            <a:ext cx="4433311" cy="7958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1200">
                <a:solidFill>
                  <a:srgbClr val="22232F"/>
                </a:solidFill>
              </a:rPr>
              <a:t>March 23, 2018</a:t>
            </a:r>
            <a:br>
              <a:rPr lang="en-US" sz="1200">
                <a:solidFill>
                  <a:srgbClr val="22232F"/>
                </a:solidFill>
              </a:rPr>
            </a:br>
            <a:r>
              <a:rPr lang="en-US" sz="1200" i="1">
                <a:solidFill>
                  <a:srgbClr val="22232F"/>
                </a:solidFill>
              </a:rPr>
              <a:t>CSUN </a:t>
            </a:r>
            <a:r>
              <a:rPr lang="en-US" sz="1200" i="1" dirty="0">
                <a:solidFill>
                  <a:srgbClr val="22232F"/>
                </a:solidFill>
              </a:rPr>
              <a:t>2018 Assistive Technology Conference</a:t>
            </a:r>
            <a:br>
              <a:rPr lang="en-US" sz="1200" i="1">
                <a:solidFill>
                  <a:srgbClr val="22232F"/>
                </a:solidFill>
              </a:rPr>
            </a:br>
            <a:endParaRPr lang="en-US" sz="1200" dirty="0">
              <a:solidFill>
                <a:srgbClr val="22232F"/>
              </a:solidFill>
            </a:endParaRPr>
          </a:p>
        </p:txBody>
      </p:sp>
      <p:sp>
        <p:nvSpPr>
          <p:cNvPr id="11" name="Subtitle 10"/>
          <p:cNvSpPr>
            <a:spLocks noGrp="1"/>
          </p:cNvSpPr>
          <p:nvPr>
            <p:ph type="subTitle" idx="1"/>
          </p:nvPr>
        </p:nvSpPr>
        <p:spPr>
          <a:xfrm>
            <a:off x="5778886" y="4699675"/>
            <a:ext cx="5888182" cy="412221"/>
          </a:xfrm>
        </p:spPr>
        <p:txBody>
          <a:bodyPr>
            <a:normAutofit/>
          </a:bodyPr>
          <a:lstStyle/>
          <a:p>
            <a:pPr algn="l"/>
            <a:r>
              <a:rPr lang="en-US" sz="1800" dirty="0">
                <a:latin typeface="Museo Sans 500" charset="0"/>
                <a:ea typeface="Museo Sans 500" charset="0"/>
                <a:cs typeface="Museo Sans 500" charset="0"/>
              </a:rPr>
              <a:t>Mona </a:t>
            </a:r>
            <a:r>
              <a:rPr lang="en-US" sz="1800" dirty="0" err="1">
                <a:latin typeface="Museo Sans 500" charset="0"/>
                <a:ea typeface="Museo Sans 500" charset="0"/>
                <a:cs typeface="Museo Sans 500" charset="0"/>
              </a:rPr>
              <a:t>Rekhi</a:t>
            </a:r>
            <a:r>
              <a:rPr lang="en-US" sz="1800" dirty="0">
                <a:latin typeface="Museo Sans 500" charset="0"/>
                <a:ea typeface="Museo Sans 500" charset="0"/>
                <a:cs typeface="Museo Sans 500" charset="0"/>
              </a:rPr>
              <a:t> &amp; Derek Featherstone</a:t>
            </a:r>
          </a:p>
        </p:txBody>
      </p:sp>
      <p:sp>
        <p:nvSpPr>
          <p:cNvPr id="10" name="Title 9"/>
          <p:cNvSpPr>
            <a:spLocks noGrp="1"/>
          </p:cNvSpPr>
          <p:nvPr>
            <p:ph type="ctrTitle"/>
          </p:nvPr>
        </p:nvSpPr>
        <p:spPr>
          <a:xfrm>
            <a:off x="5778886" y="1507065"/>
            <a:ext cx="5888182" cy="2906711"/>
          </a:xfrm>
        </p:spPr>
        <p:txBody>
          <a:bodyPr anchor="b">
            <a:noAutofit/>
          </a:bodyPr>
          <a:lstStyle/>
          <a:p>
            <a:pPr algn="l"/>
            <a:r>
              <a:rPr lang="en-US" sz="7200" spc="-150" dirty="0">
                <a:latin typeface="Museo Sans 500" charset="0"/>
                <a:ea typeface="Museo Sans 500" charset="0"/>
                <a:cs typeface="Museo Sans 500" charset="0"/>
              </a:rPr>
              <a:t>From the Ground Up</a:t>
            </a:r>
            <a:br>
              <a:rPr lang="en-US" sz="6600" dirty="0">
                <a:latin typeface="Museo Sans 500" charset="0"/>
                <a:ea typeface="Museo Sans 500" charset="0"/>
                <a:cs typeface="Museo Sans 500" charset="0"/>
              </a:rPr>
            </a:br>
            <a:r>
              <a:rPr lang="en-US" sz="3200" dirty="0">
                <a:latin typeface="Museo Sans 500" charset="0"/>
                <a:ea typeface="Museo Sans 500" charset="0"/>
                <a:cs typeface="Museo Sans 500" charset="0"/>
              </a:rPr>
              <a:t>Building in Accessibility at the Wireframe Stage</a:t>
            </a:r>
          </a:p>
        </p:txBody>
      </p:sp>
    </p:spTree>
    <p:extLst>
      <p:ext uri="{BB962C8B-B14F-4D97-AF65-F5344CB8AC3E}">
        <p14:creationId xmlns:p14="http://schemas.microsoft.com/office/powerpoint/2010/main" val="4115773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ur logo shows the word level in all caps above the word access in all lower case. The first E in level is composed of three horizontal rounded end lines in our corporate green, blue, and purple colours, signifiying levels of access." title="LEVEL acces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3124" y="2010705"/>
            <a:ext cx="6405753" cy="2836590"/>
          </a:xfrm>
          <a:prstGeom prst="rect">
            <a:avLst/>
          </a:prstGeom>
        </p:spPr>
      </p:pic>
      <p:sp>
        <p:nvSpPr>
          <p:cNvPr id="3" name="Title 2" hidden="1"/>
          <p:cNvSpPr>
            <a:spLocks noGrp="1"/>
          </p:cNvSpPr>
          <p:nvPr>
            <p:ph type="title" idx="4294967295"/>
          </p:nvPr>
        </p:nvSpPr>
        <p:spPr/>
        <p:txBody>
          <a:bodyPr/>
          <a:lstStyle/>
          <a:p>
            <a:r>
              <a:rPr lang="en-US" dirty="0"/>
              <a:t>Level Access</a:t>
            </a:r>
          </a:p>
        </p:txBody>
      </p:sp>
    </p:spTree>
    <p:extLst>
      <p:ext uri="{BB962C8B-B14F-4D97-AF65-F5344CB8AC3E}">
        <p14:creationId xmlns:p14="http://schemas.microsoft.com/office/powerpoint/2010/main" val="1802060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descr="Photo, Jared Spool, UIE"/>
          <p:cNvGrpSpPr/>
          <p:nvPr/>
        </p:nvGrpSpPr>
        <p:grpSpPr>
          <a:xfrm rot="-300000">
            <a:off x="1135065" y="2151329"/>
            <a:ext cx="2971257" cy="3560253"/>
            <a:chOff x="1139475" y="2151137"/>
            <a:chExt cx="2971257" cy="3560253"/>
          </a:xfrm>
        </p:grpSpPr>
        <p:pic>
          <p:nvPicPr>
            <p:cNvPr id="3" name="Picture 2"/>
            <p:cNvPicPr>
              <a:picLocks noChangeAspect="1"/>
            </p:cNvPicPr>
            <p:nvPr/>
          </p:nvPicPr>
          <p:blipFill>
            <a:blip r:embed="rId3"/>
            <a:stretch>
              <a:fillRect/>
            </a:stretch>
          </p:blipFill>
          <p:spPr>
            <a:xfrm>
              <a:off x="1139475" y="2151137"/>
              <a:ext cx="2971257" cy="29712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p:cNvSpPr txBox="1"/>
            <p:nvPr/>
          </p:nvSpPr>
          <p:spPr>
            <a:xfrm>
              <a:off x="1363522" y="5249725"/>
              <a:ext cx="2627642" cy="461665"/>
            </a:xfrm>
            <a:prstGeom prst="rect">
              <a:avLst/>
            </a:prstGeom>
            <a:noFill/>
          </p:spPr>
          <p:txBody>
            <a:bodyPr wrap="none" rtlCol="0">
              <a:spAutoFit/>
            </a:bodyPr>
            <a:lstStyle/>
            <a:p>
              <a:r>
                <a:rPr lang="en-US" sz="2400" b="1" dirty="0"/>
                <a:t>Jared Spool, UIE</a:t>
              </a:r>
            </a:p>
          </p:txBody>
        </p:sp>
      </p:grpSp>
      <p:sp>
        <p:nvSpPr>
          <p:cNvPr id="8" name="TextBox 7"/>
          <p:cNvSpPr txBox="1"/>
          <p:nvPr/>
        </p:nvSpPr>
        <p:spPr>
          <a:xfrm>
            <a:off x="5722355" y="1743941"/>
            <a:ext cx="5894562" cy="3785652"/>
          </a:xfrm>
          <a:prstGeom prst="rect">
            <a:avLst/>
          </a:prstGeom>
          <a:noFill/>
        </p:spPr>
        <p:txBody>
          <a:bodyPr wrap="none" rtlCol="0">
            <a:spAutoFit/>
          </a:bodyPr>
          <a:lstStyle/>
          <a:p>
            <a:pPr marL="285750" indent="-285750">
              <a:buFont typeface="Arial" charset="0"/>
              <a:buChar char="•"/>
            </a:pPr>
            <a:r>
              <a:rPr lang="en-US" sz="4800" b="1" dirty="0">
                <a:latin typeface="Myriad Pro Semibold Condensed" charset="0"/>
                <a:ea typeface="Myriad Pro Semibold Condensed" charset="0"/>
                <a:cs typeface="Myriad Pro Semibold Condensed" charset="0"/>
              </a:rPr>
              <a:t>Increase revenue</a:t>
            </a:r>
          </a:p>
          <a:p>
            <a:pPr marL="285750" indent="-285750">
              <a:buFont typeface="Arial" charset="0"/>
              <a:buChar char="•"/>
            </a:pPr>
            <a:r>
              <a:rPr lang="en-US" sz="4800" b="1" dirty="0">
                <a:latin typeface="Myriad Pro Semibold Condensed" charset="0"/>
                <a:ea typeface="Myriad Pro Semibold Condensed" charset="0"/>
                <a:cs typeface="Myriad Pro Semibold Condensed" charset="0"/>
              </a:rPr>
              <a:t>Decrease costs</a:t>
            </a:r>
          </a:p>
          <a:p>
            <a:pPr marL="285750" indent="-285750">
              <a:buFont typeface="Arial" charset="0"/>
              <a:buChar char="•"/>
            </a:pPr>
            <a:r>
              <a:rPr lang="en-US" sz="4800" b="1" dirty="0">
                <a:latin typeface="Myriad Pro Semibold Condensed" charset="0"/>
                <a:ea typeface="Myriad Pro Semibold Condensed" charset="0"/>
                <a:cs typeface="Myriad Pro Semibold Condensed" charset="0"/>
              </a:rPr>
              <a:t>Increase new business</a:t>
            </a:r>
          </a:p>
          <a:p>
            <a:pPr marL="285750" indent="-285750">
              <a:buFont typeface="Arial" charset="0"/>
              <a:buChar char="•"/>
            </a:pPr>
            <a:r>
              <a:rPr lang="en-US" sz="4800" b="1" dirty="0">
                <a:latin typeface="Myriad Pro Semibold Condensed" charset="0"/>
                <a:ea typeface="Myriad Pro Semibold Condensed" charset="0"/>
                <a:cs typeface="Myriad Pro Semibold Condensed" charset="0"/>
              </a:rPr>
              <a:t>Increase existing business</a:t>
            </a:r>
          </a:p>
          <a:p>
            <a:pPr marL="285750" indent="-285750">
              <a:buFont typeface="Arial" charset="0"/>
              <a:buChar char="•"/>
            </a:pPr>
            <a:r>
              <a:rPr lang="en-US" sz="4800" b="1" dirty="0">
                <a:latin typeface="Myriad Pro Semibold Condensed" charset="0"/>
                <a:ea typeface="Myriad Pro Semibold Condensed" charset="0"/>
                <a:cs typeface="Myriad Pro Semibold Condensed" charset="0"/>
              </a:rPr>
              <a:t>Increase shareholder value</a:t>
            </a:r>
          </a:p>
        </p:txBody>
      </p:sp>
      <p:sp>
        <p:nvSpPr>
          <p:cNvPr id="4" name="TextBox 3"/>
          <p:cNvSpPr txBox="1"/>
          <p:nvPr/>
        </p:nvSpPr>
        <p:spPr>
          <a:xfrm>
            <a:off x="4657887" y="498899"/>
            <a:ext cx="7181774" cy="1015663"/>
          </a:xfrm>
          <a:prstGeom prst="rect">
            <a:avLst/>
          </a:prstGeom>
          <a:noFill/>
        </p:spPr>
        <p:txBody>
          <a:bodyPr wrap="none" rtlCol="0">
            <a:spAutoFit/>
          </a:bodyPr>
          <a:lstStyle/>
          <a:p>
            <a:r>
              <a:rPr lang="en-US" sz="6000" b="1" dirty="0">
                <a:solidFill>
                  <a:srgbClr val="A42822"/>
                </a:solidFill>
                <a:latin typeface="Myriad Pro Semibold Condensed" charset="0"/>
                <a:ea typeface="Myriad Pro Semibold Condensed" charset="0"/>
                <a:cs typeface="Myriad Pro Semibold Condensed" charset="0"/>
              </a:rPr>
              <a:t>Business Strategic Priorities</a:t>
            </a:r>
          </a:p>
        </p:txBody>
      </p:sp>
      <p:sp>
        <p:nvSpPr>
          <p:cNvPr id="2" name="Title 1" hidden="1"/>
          <p:cNvSpPr>
            <a:spLocks noGrp="1"/>
          </p:cNvSpPr>
          <p:nvPr>
            <p:ph type="title" idx="4294967295"/>
          </p:nvPr>
        </p:nvSpPr>
        <p:spPr/>
        <p:txBody>
          <a:bodyPr/>
          <a:lstStyle/>
          <a:p>
            <a:r>
              <a:rPr lang="en-US" dirty="0"/>
              <a:t>Business strategic priorities</a:t>
            </a:r>
          </a:p>
        </p:txBody>
      </p:sp>
    </p:spTree>
    <p:extLst>
      <p:ext uri="{BB962C8B-B14F-4D97-AF65-F5344CB8AC3E}">
        <p14:creationId xmlns:p14="http://schemas.microsoft.com/office/powerpoint/2010/main" val="1636341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Rectangle 1"/>
          <p:cNvSpPr/>
          <p:nvPr/>
        </p:nvSpPr>
        <p:spPr>
          <a:xfrm>
            <a:off x="908958" y="1710033"/>
            <a:ext cx="10831286" cy="3139321"/>
          </a:xfrm>
          <a:prstGeom prst="rect">
            <a:avLst/>
          </a:prstGeom>
        </p:spPr>
        <p:txBody>
          <a:bodyPr wrap="square">
            <a:spAutoFit/>
          </a:bodyPr>
          <a:lstStyle/>
          <a:p>
            <a:r>
              <a:rPr lang="en-US" sz="6600" dirty="0">
                <a:solidFill>
                  <a:schemeClr val="bg1"/>
                </a:solidFill>
                <a:latin typeface="Museo Sans 500" charset="0"/>
                <a:ea typeface="Museo Sans 500" charset="0"/>
                <a:cs typeface="Museo Sans 500" charset="0"/>
              </a:rPr>
              <a:t>We review wireframes because of their predictive and preventive value.</a:t>
            </a:r>
          </a:p>
        </p:txBody>
      </p:sp>
      <p:sp>
        <p:nvSpPr>
          <p:cNvPr id="3" name="Title 2" hidden="1"/>
          <p:cNvSpPr>
            <a:spLocks noGrp="1"/>
          </p:cNvSpPr>
          <p:nvPr>
            <p:ph type="title" idx="4294967295"/>
          </p:nvPr>
        </p:nvSpPr>
        <p:spPr/>
        <p:txBody>
          <a:bodyPr/>
          <a:lstStyle/>
          <a:p>
            <a:r>
              <a:rPr lang="en-US" dirty="0"/>
              <a:t>Why we review wireframes</a:t>
            </a:r>
          </a:p>
        </p:txBody>
      </p:sp>
    </p:spTree>
    <p:extLst>
      <p:ext uri="{BB962C8B-B14F-4D97-AF65-F5344CB8AC3E}">
        <p14:creationId xmlns:p14="http://schemas.microsoft.com/office/powerpoint/2010/main" val="1515150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Rectangle 1"/>
          <p:cNvSpPr/>
          <p:nvPr/>
        </p:nvSpPr>
        <p:spPr>
          <a:xfrm>
            <a:off x="908958" y="1710033"/>
            <a:ext cx="10831286" cy="2123658"/>
          </a:xfrm>
          <a:prstGeom prst="rect">
            <a:avLst/>
          </a:prstGeom>
        </p:spPr>
        <p:txBody>
          <a:bodyPr wrap="square">
            <a:spAutoFit/>
          </a:bodyPr>
          <a:lstStyle/>
          <a:p>
            <a:r>
              <a:rPr lang="en-US" sz="6600" dirty="0">
                <a:solidFill>
                  <a:schemeClr val="bg1"/>
                </a:solidFill>
                <a:latin typeface="Museo Sans 500" charset="0"/>
                <a:ea typeface="Museo Sans 500" charset="0"/>
                <a:cs typeface="Museo Sans 500" charset="0"/>
              </a:rPr>
              <a:t>Wireframes are great conversation starters.</a:t>
            </a:r>
          </a:p>
        </p:txBody>
      </p:sp>
      <p:sp>
        <p:nvSpPr>
          <p:cNvPr id="3" name="Title 2" hidden="1"/>
          <p:cNvSpPr>
            <a:spLocks noGrp="1"/>
          </p:cNvSpPr>
          <p:nvPr>
            <p:ph type="title" idx="4294967295"/>
          </p:nvPr>
        </p:nvSpPr>
        <p:spPr/>
        <p:txBody>
          <a:bodyPr/>
          <a:lstStyle/>
          <a:p>
            <a:r>
              <a:rPr lang="en-US" dirty="0"/>
              <a:t>Why we review wireframes</a:t>
            </a:r>
          </a:p>
        </p:txBody>
      </p:sp>
    </p:spTree>
    <p:extLst>
      <p:ext uri="{BB962C8B-B14F-4D97-AF65-F5344CB8AC3E}">
        <p14:creationId xmlns:p14="http://schemas.microsoft.com/office/powerpoint/2010/main" val="1718247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tile tx="0" ty="0" sx="100000" sy="100000" flip="none" algn="tl"/>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40000" y="2160000"/>
            <a:ext cx="9234971" cy="2252133"/>
          </a:xfrm>
        </p:spPr>
        <p:txBody>
          <a:bodyPr anchor="ctr">
            <a:normAutofit/>
          </a:bodyPr>
          <a:lstStyle/>
          <a:p>
            <a:r>
              <a:rPr lang="en-US" sz="4800" dirty="0">
                <a:latin typeface="Museo Sans 500" charset="0"/>
                <a:ea typeface="Museo Sans 500" charset="0"/>
                <a:cs typeface="Museo Sans 500" charset="0"/>
              </a:rPr>
              <a:t>THINGS THAT</a:t>
            </a:r>
            <a:br>
              <a:rPr lang="en-US" sz="4800" dirty="0">
                <a:latin typeface="Museo Sans 500" charset="0"/>
                <a:ea typeface="Museo Sans 500" charset="0"/>
                <a:cs typeface="Museo Sans 500" charset="0"/>
              </a:rPr>
            </a:br>
            <a:r>
              <a:rPr lang="en-US" sz="4800" dirty="0">
                <a:latin typeface="Museo Sans 500" charset="0"/>
                <a:ea typeface="Museo Sans 500" charset="0"/>
                <a:cs typeface="Museo Sans 500" charset="0"/>
              </a:rPr>
              <a:t>DECREASE COSTS</a:t>
            </a:r>
          </a:p>
        </p:txBody>
      </p:sp>
    </p:spTree>
    <p:extLst>
      <p:ext uri="{BB962C8B-B14F-4D97-AF65-F5344CB8AC3E}">
        <p14:creationId xmlns:p14="http://schemas.microsoft.com/office/powerpoint/2010/main" val="1469677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hidden="1"/>
          <p:cNvSpPr>
            <a:spLocks noGrp="1"/>
          </p:cNvSpPr>
          <p:nvPr>
            <p:ph type="title" idx="4294967295"/>
          </p:nvPr>
        </p:nvSpPr>
        <p:spPr/>
        <p:txBody>
          <a:bodyPr/>
          <a:lstStyle/>
          <a:p>
            <a:r>
              <a:rPr lang="en-US" dirty="0"/>
              <a:t>This slide</a:t>
            </a:r>
            <a:r>
              <a:rPr lang="en-US" baseline="0" dirty="0"/>
              <a:t> intentionally left blank</a:t>
            </a:r>
            <a:endParaRPr lang="en-US" dirty="0"/>
          </a:p>
        </p:txBody>
      </p:sp>
    </p:spTree>
    <p:extLst>
      <p:ext uri="{BB962C8B-B14F-4D97-AF65-F5344CB8AC3E}">
        <p14:creationId xmlns:p14="http://schemas.microsoft.com/office/powerpoint/2010/main" val="127917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ireframe of an event editing screen: This black and white wireframe consists of many blocks of content. From top left to bottom right: Header showing logo and navigation, a main editing area that includes event title text box for editing, a done button on the same line, followed by an event date date picker, with a scheduled recurrence editing field, followed by a large notes text area for people to add notes about the event. This main area is followed by a footer with copyright statement and utility links."/>
          <p:cNvPicPr>
            <a:picLocks noChangeAspect="1"/>
          </p:cNvPicPr>
          <p:nvPr/>
        </p:nvPicPr>
        <p:blipFill>
          <a:blip r:embed="rId3"/>
          <a:stretch>
            <a:fillRect/>
          </a:stretch>
        </p:blipFill>
        <p:spPr>
          <a:xfrm>
            <a:off x="1831024" y="324589"/>
            <a:ext cx="8345910" cy="6262478"/>
          </a:xfrm>
          <a:prstGeom prst="rect">
            <a:avLst/>
          </a:prstGeom>
        </p:spPr>
      </p:pic>
      <p:sp>
        <p:nvSpPr>
          <p:cNvPr id="2" name="Title 1" hidden="1"/>
          <p:cNvSpPr>
            <a:spLocks noGrp="1"/>
          </p:cNvSpPr>
          <p:nvPr>
            <p:ph type="title" idx="4294967295"/>
          </p:nvPr>
        </p:nvSpPr>
        <p:spPr/>
        <p:txBody>
          <a:bodyPr/>
          <a:lstStyle/>
          <a:p>
            <a:r>
              <a:rPr lang="en-US" dirty="0"/>
              <a:t>Wireframes: events interface</a:t>
            </a:r>
          </a:p>
        </p:txBody>
      </p:sp>
    </p:spTree>
    <p:extLst>
      <p:ext uri="{BB962C8B-B14F-4D97-AF65-F5344CB8AC3E}">
        <p14:creationId xmlns:p14="http://schemas.microsoft.com/office/powerpoint/2010/main" val="1482624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17969" y="2271253"/>
            <a:ext cx="324465" cy="1809135"/>
          </a:xfrm>
          <a:prstGeom prst="rect">
            <a:avLst/>
          </a:prstGeom>
          <a:solidFill>
            <a:srgbClr val="CEF0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8121233" y="2384366"/>
            <a:ext cx="112715" cy="63827"/>
            <a:chOff x="8426245" y="2379406"/>
            <a:chExt cx="408047" cy="231062"/>
          </a:xfrm>
        </p:grpSpPr>
        <p:cxnSp>
          <p:nvCxnSpPr>
            <p:cNvPr id="5" name="Straight Connector 4"/>
            <p:cNvCxnSpPr/>
            <p:nvPr/>
          </p:nvCxnSpPr>
          <p:spPr>
            <a:xfrm>
              <a:off x="8426245" y="237940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8627814" y="238432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8121233" y="2674418"/>
            <a:ext cx="112715" cy="63827"/>
            <a:chOff x="8426245" y="2379406"/>
            <a:chExt cx="408047" cy="231062"/>
          </a:xfrm>
        </p:grpSpPr>
        <p:cxnSp>
          <p:nvCxnSpPr>
            <p:cNvPr id="10" name="Straight Connector 9"/>
            <p:cNvCxnSpPr/>
            <p:nvPr/>
          </p:nvCxnSpPr>
          <p:spPr>
            <a:xfrm>
              <a:off x="8426245" y="237940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8627814" y="238432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8121233" y="2964470"/>
            <a:ext cx="112715" cy="63827"/>
            <a:chOff x="8426245" y="2379406"/>
            <a:chExt cx="408047" cy="231062"/>
          </a:xfrm>
        </p:grpSpPr>
        <p:cxnSp>
          <p:nvCxnSpPr>
            <p:cNvPr id="13" name="Straight Connector 12"/>
            <p:cNvCxnSpPr/>
            <p:nvPr/>
          </p:nvCxnSpPr>
          <p:spPr>
            <a:xfrm>
              <a:off x="8426245" y="237940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8627814" y="238432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8121233" y="3254522"/>
            <a:ext cx="112715" cy="63827"/>
            <a:chOff x="8426245" y="2379406"/>
            <a:chExt cx="408047" cy="231062"/>
          </a:xfrm>
        </p:grpSpPr>
        <p:cxnSp>
          <p:nvCxnSpPr>
            <p:cNvPr id="16" name="Straight Connector 15"/>
            <p:cNvCxnSpPr/>
            <p:nvPr/>
          </p:nvCxnSpPr>
          <p:spPr>
            <a:xfrm>
              <a:off x="8426245" y="237940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8627814" y="238432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8121233" y="3544574"/>
            <a:ext cx="112715" cy="63827"/>
            <a:chOff x="8426245" y="2379406"/>
            <a:chExt cx="408047" cy="231062"/>
          </a:xfrm>
        </p:grpSpPr>
        <p:cxnSp>
          <p:nvCxnSpPr>
            <p:cNvPr id="19" name="Straight Connector 18"/>
            <p:cNvCxnSpPr/>
            <p:nvPr/>
          </p:nvCxnSpPr>
          <p:spPr>
            <a:xfrm>
              <a:off x="8426245" y="237940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8627814" y="238432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8121233" y="3834626"/>
            <a:ext cx="112715" cy="63827"/>
            <a:chOff x="8426245" y="2379406"/>
            <a:chExt cx="408047" cy="231062"/>
          </a:xfrm>
        </p:grpSpPr>
        <p:cxnSp>
          <p:nvCxnSpPr>
            <p:cNvPr id="22" name="Straight Connector 21"/>
            <p:cNvCxnSpPr/>
            <p:nvPr/>
          </p:nvCxnSpPr>
          <p:spPr>
            <a:xfrm>
              <a:off x="8426245" y="237940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8627814" y="238432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3438194" y="2379829"/>
            <a:ext cx="63827" cy="1562975"/>
            <a:chOff x="2398723" y="2359922"/>
            <a:chExt cx="63827" cy="1562975"/>
          </a:xfrm>
        </p:grpSpPr>
        <p:grpSp>
          <p:nvGrpSpPr>
            <p:cNvPr id="44" name="Group 43"/>
            <p:cNvGrpSpPr/>
            <p:nvPr/>
          </p:nvGrpSpPr>
          <p:grpSpPr>
            <a:xfrm rot="16200000">
              <a:off x="2374279" y="2384366"/>
              <a:ext cx="112715" cy="63827"/>
              <a:chOff x="8426245" y="2379406"/>
              <a:chExt cx="408047" cy="231062"/>
            </a:xfrm>
          </p:grpSpPr>
          <p:cxnSp>
            <p:nvCxnSpPr>
              <p:cNvPr id="45" name="Straight Connector 44"/>
              <p:cNvCxnSpPr/>
              <p:nvPr/>
            </p:nvCxnSpPr>
            <p:spPr>
              <a:xfrm>
                <a:off x="8426245" y="237940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8627814" y="238432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rot="16200000">
              <a:off x="2374279" y="2674418"/>
              <a:ext cx="112715" cy="63827"/>
              <a:chOff x="8426245" y="2379406"/>
              <a:chExt cx="408047" cy="231062"/>
            </a:xfrm>
          </p:grpSpPr>
          <p:cxnSp>
            <p:nvCxnSpPr>
              <p:cNvPr id="48" name="Straight Connector 47"/>
              <p:cNvCxnSpPr/>
              <p:nvPr/>
            </p:nvCxnSpPr>
            <p:spPr>
              <a:xfrm>
                <a:off x="8426245" y="237940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8627814" y="238432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rot="16200000">
              <a:off x="2374279" y="2964470"/>
              <a:ext cx="112715" cy="63827"/>
              <a:chOff x="8426245" y="2379406"/>
              <a:chExt cx="408047" cy="231062"/>
            </a:xfrm>
          </p:grpSpPr>
          <p:cxnSp>
            <p:nvCxnSpPr>
              <p:cNvPr id="51" name="Straight Connector 50"/>
              <p:cNvCxnSpPr/>
              <p:nvPr/>
            </p:nvCxnSpPr>
            <p:spPr>
              <a:xfrm>
                <a:off x="8426245" y="237940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8627814" y="238432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rot="16200000">
              <a:off x="2374279" y="3254522"/>
              <a:ext cx="112715" cy="63827"/>
              <a:chOff x="8426245" y="2379406"/>
              <a:chExt cx="408047" cy="231062"/>
            </a:xfrm>
          </p:grpSpPr>
          <p:cxnSp>
            <p:nvCxnSpPr>
              <p:cNvPr id="54" name="Straight Connector 53"/>
              <p:cNvCxnSpPr/>
              <p:nvPr/>
            </p:nvCxnSpPr>
            <p:spPr>
              <a:xfrm>
                <a:off x="8426245" y="237940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8627814" y="238432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rot="16200000">
              <a:off x="2374279" y="3544574"/>
              <a:ext cx="112715" cy="63827"/>
              <a:chOff x="8426245" y="2379406"/>
              <a:chExt cx="408047" cy="231062"/>
            </a:xfrm>
          </p:grpSpPr>
          <p:cxnSp>
            <p:nvCxnSpPr>
              <p:cNvPr id="57" name="Straight Connector 56"/>
              <p:cNvCxnSpPr/>
              <p:nvPr/>
            </p:nvCxnSpPr>
            <p:spPr>
              <a:xfrm>
                <a:off x="8426245" y="237940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8627814" y="238432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rot="16200000">
              <a:off x="2374279" y="3834626"/>
              <a:ext cx="112715" cy="63827"/>
              <a:chOff x="8426245" y="2379406"/>
              <a:chExt cx="408047" cy="231062"/>
            </a:xfrm>
          </p:grpSpPr>
          <p:cxnSp>
            <p:nvCxnSpPr>
              <p:cNvPr id="60" name="Straight Connector 59"/>
              <p:cNvCxnSpPr/>
              <p:nvPr/>
            </p:nvCxnSpPr>
            <p:spPr>
              <a:xfrm>
                <a:off x="8426245" y="237940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8627814" y="2384326"/>
                <a:ext cx="206478" cy="226142"/>
              </a:xfrm>
              <a:prstGeom prst="line">
                <a:avLst/>
              </a:prstGeom>
              <a:ln w="28575"/>
            </p:spPr>
            <p:style>
              <a:lnRef idx="1">
                <a:schemeClr val="accent1"/>
              </a:lnRef>
              <a:fillRef idx="0">
                <a:schemeClr val="accent1"/>
              </a:fillRef>
              <a:effectRef idx="0">
                <a:schemeClr val="accent1"/>
              </a:effectRef>
              <a:fontRef idx="minor">
                <a:schemeClr val="tx1"/>
              </a:fontRef>
            </p:style>
          </p:cxnSp>
        </p:grpSp>
      </p:grpSp>
      <p:pic>
        <p:nvPicPr>
          <p:cNvPr id="2" name="Picture 1" descr="Wireframe showing multiple accordions below main navigation: This wireframe shows a main block of content with what we presume to be 6 lines of left justified text that span about ⅗ the width of the screen. Each line also includes a right justified downward facing chevron. There is a gap of approximately ⅖ of the screen width between the text and the chevrons. The chevons likely indicate to most people that this will include some expand/collapse functionality."/>
          <p:cNvPicPr>
            <a:picLocks noChangeAspect="1"/>
          </p:cNvPicPr>
          <p:nvPr/>
        </p:nvPicPr>
        <p:blipFill>
          <a:blip r:embed="rId3"/>
          <a:stretch>
            <a:fillRect/>
          </a:stretch>
        </p:blipFill>
        <p:spPr>
          <a:xfrm>
            <a:off x="2827865" y="262466"/>
            <a:ext cx="6265333" cy="6265333"/>
          </a:xfrm>
          <a:prstGeom prst="rect">
            <a:avLst/>
          </a:prstGeom>
        </p:spPr>
      </p:pic>
      <p:sp>
        <p:nvSpPr>
          <p:cNvPr id="4" name="Title 3" hidden="1"/>
          <p:cNvSpPr>
            <a:spLocks noGrp="1"/>
          </p:cNvSpPr>
          <p:nvPr>
            <p:ph type="title" idx="4294967295"/>
          </p:nvPr>
        </p:nvSpPr>
        <p:spPr/>
        <p:txBody>
          <a:bodyPr/>
          <a:lstStyle/>
          <a:p>
            <a:r>
              <a:rPr lang="en-US" dirty="0"/>
              <a:t>Proximity</a:t>
            </a:r>
            <a:r>
              <a:rPr lang="en-US" baseline="0" dirty="0"/>
              <a:t> issues</a:t>
            </a:r>
            <a:endParaRPr lang="en-US" dirty="0"/>
          </a:p>
        </p:txBody>
      </p:sp>
    </p:spTree>
    <p:extLst>
      <p:ext uri="{BB962C8B-B14F-4D97-AF65-F5344CB8AC3E}">
        <p14:creationId xmlns:p14="http://schemas.microsoft.com/office/powerpoint/2010/main" val="63142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par>
                                <p:cTn id="13" presetID="2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par>
                                <p:cTn id="16" presetID="22" presetClass="entr" presetSubtype="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par>
                                <p:cTn id="19" presetID="22" presetClass="entr" presetSubtype="1"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500"/>
                                        <p:tgtEl>
                                          <p:spTgt spid="15"/>
                                        </p:tgtEl>
                                      </p:cBhvr>
                                    </p:animEffect>
                                  </p:childTnLst>
                                </p:cTn>
                              </p:par>
                              <p:par>
                                <p:cTn id="22" presetID="22" presetClass="entr" presetSubtype="1"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up)">
                                      <p:cBhvr>
                                        <p:cTn id="24" dur="500"/>
                                        <p:tgtEl>
                                          <p:spTgt spid="18"/>
                                        </p:tgtEl>
                                      </p:cBhvr>
                                    </p:animEffect>
                                  </p:childTnLst>
                                </p:cTn>
                              </p:par>
                              <p:par>
                                <p:cTn id="25" presetID="22" presetClass="entr" presetSubtype="1"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mph" presetSubtype="0" fill="hold" nodeType="clickEffect">
                                  <p:stCondLst>
                                    <p:cond delay="0"/>
                                  </p:stCondLst>
                                  <p:childTnLst>
                                    <p:animRot by="-5400000">
                                      <p:cBhvr>
                                        <p:cTn id="31" dur="500" fill="hold"/>
                                        <p:tgtEl>
                                          <p:spTgt spid="8"/>
                                        </p:tgtEl>
                                        <p:attrNameLst>
                                          <p:attrName>r</p:attrName>
                                        </p:attrNameLst>
                                      </p:cBhvr>
                                    </p:animRot>
                                  </p:childTnLst>
                                </p:cTn>
                              </p:par>
                              <p:par>
                                <p:cTn id="32" presetID="8" presetClass="emph" presetSubtype="0" fill="hold" nodeType="withEffect">
                                  <p:stCondLst>
                                    <p:cond delay="0"/>
                                  </p:stCondLst>
                                  <p:childTnLst>
                                    <p:animRot by="-5400000">
                                      <p:cBhvr>
                                        <p:cTn id="33" dur="500" fill="hold"/>
                                        <p:tgtEl>
                                          <p:spTgt spid="9"/>
                                        </p:tgtEl>
                                        <p:attrNameLst>
                                          <p:attrName>r</p:attrName>
                                        </p:attrNameLst>
                                      </p:cBhvr>
                                    </p:animRot>
                                  </p:childTnLst>
                                </p:cTn>
                              </p:par>
                              <p:par>
                                <p:cTn id="34" presetID="8" presetClass="emph" presetSubtype="0" fill="hold" nodeType="withEffect">
                                  <p:stCondLst>
                                    <p:cond delay="0"/>
                                  </p:stCondLst>
                                  <p:childTnLst>
                                    <p:animRot by="-5400000">
                                      <p:cBhvr>
                                        <p:cTn id="35" dur="500" fill="hold"/>
                                        <p:tgtEl>
                                          <p:spTgt spid="12"/>
                                        </p:tgtEl>
                                        <p:attrNameLst>
                                          <p:attrName>r</p:attrName>
                                        </p:attrNameLst>
                                      </p:cBhvr>
                                    </p:animRot>
                                  </p:childTnLst>
                                </p:cTn>
                              </p:par>
                              <p:par>
                                <p:cTn id="36" presetID="8" presetClass="emph" presetSubtype="0" fill="hold" nodeType="withEffect">
                                  <p:stCondLst>
                                    <p:cond delay="0"/>
                                  </p:stCondLst>
                                  <p:childTnLst>
                                    <p:animRot by="-5400000">
                                      <p:cBhvr>
                                        <p:cTn id="37" dur="500" fill="hold"/>
                                        <p:tgtEl>
                                          <p:spTgt spid="15"/>
                                        </p:tgtEl>
                                        <p:attrNameLst>
                                          <p:attrName>r</p:attrName>
                                        </p:attrNameLst>
                                      </p:cBhvr>
                                    </p:animRot>
                                  </p:childTnLst>
                                </p:cTn>
                              </p:par>
                              <p:par>
                                <p:cTn id="38" presetID="8" presetClass="emph" presetSubtype="0" fill="hold" nodeType="withEffect">
                                  <p:stCondLst>
                                    <p:cond delay="0"/>
                                  </p:stCondLst>
                                  <p:childTnLst>
                                    <p:animRot by="-5400000">
                                      <p:cBhvr>
                                        <p:cTn id="39" dur="500" fill="hold"/>
                                        <p:tgtEl>
                                          <p:spTgt spid="18"/>
                                        </p:tgtEl>
                                        <p:attrNameLst>
                                          <p:attrName>r</p:attrName>
                                        </p:attrNameLst>
                                      </p:cBhvr>
                                    </p:animRot>
                                  </p:childTnLst>
                                </p:cTn>
                              </p:par>
                              <p:par>
                                <p:cTn id="40" presetID="8" presetClass="emph" presetSubtype="0" fill="hold" nodeType="withEffect">
                                  <p:stCondLst>
                                    <p:cond delay="0"/>
                                  </p:stCondLst>
                                  <p:childTnLst>
                                    <p:animRot by="-5400000">
                                      <p:cBhvr>
                                        <p:cTn id="41" dur="500" fill="hold"/>
                                        <p:tgtEl>
                                          <p:spTgt spid="21"/>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8"/>
                                        </p:tgtEl>
                                      </p:cBhvr>
                                    </p:animEffect>
                                    <p:set>
                                      <p:cBhvr>
                                        <p:cTn id="58" dur="1" fill="hold">
                                          <p:stCondLst>
                                            <p:cond delay="499"/>
                                          </p:stCondLst>
                                        </p:cTn>
                                        <p:tgtEl>
                                          <p:spTgt spid="18"/>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1"/>
                                        </p:tgtEl>
                                      </p:cBhvr>
                                    </p:animEffect>
                                    <p:set>
                                      <p:cBhvr>
                                        <p:cTn id="61" dur="1" fill="hold">
                                          <p:stCondLst>
                                            <p:cond delay="499"/>
                                          </p:stCondLst>
                                        </p:cTn>
                                        <p:tgtEl>
                                          <p:spTgt spid="2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fade">
                                      <p:cBhvr>
                                        <p:cTn id="6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ory board sketches from Star Wars: The Empire Strikes Back: Scene 292, Luke and Yoda's first encounter in Yoda's hut on Dagobah. The storyboards are 4 up on a page, sketched in pencil and include basic concepts of the scene, dialogue, and margin notes that show panning and direction for the camera operators on how the scene should appea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032000" y="762000"/>
            <a:ext cx="16256000" cy="12192000"/>
          </a:xfrm>
          <a:prstGeom prst="rect">
            <a:avLst/>
          </a:prstGeom>
        </p:spPr>
      </p:pic>
      <p:sp>
        <p:nvSpPr>
          <p:cNvPr id="4" name="Title 3" hidden="1"/>
          <p:cNvSpPr>
            <a:spLocks noGrp="1"/>
          </p:cNvSpPr>
          <p:nvPr>
            <p:ph type="title" idx="4294967295"/>
          </p:nvPr>
        </p:nvSpPr>
        <p:spPr/>
        <p:txBody>
          <a:bodyPr/>
          <a:lstStyle/>
          <a:p>
            <a:r>
              <a:rPr lang="en-US" dirty="0"/>
              <a:t>Star</a:t>
            </a:r>
            <a:r>
              <a:rPr lang="en-US" baseline="0" dirty="0"/>
              <a:t> Wars: Storyboards as wireframes</a:t>
            </a:r>
            <a:endParaRPr lang="en-US" dirty="0"/>
          </a:p>
        </p:txBody>
      </p:sp>
    </p:spTree>
    <p:extLst>
      <p:ext uri="{BB962C8B-B14F-4D97-AF65-F5344CB8AC3E}">
        <p14:creationId xmlns:p14="http://schemas.microsoft.com/office/powerpoint/2010/main" val="174939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 0 L 0.00352 -1.18519 " pathEditMode="relative" rAng="0" ptsTypes="AA">
                                      <p:cBhvr>
                                        <p:cTn id="6" dur="10000" fill="hold"/>
                                        <p:tgtEl>
                                          <p:spTgt spid="2"/>
                                        </p:tgtEl>
                                        <p:attrNameLst>
                                          <p:attrName>ppt_x</p:attrName>
                                          <p:attrName>ppt_y</p:attrName>
                                        </p:attrNameLst>
                                      </p:cBhvr>
                                      <p:rCtr x="169" y="-592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tile tx="0" ty="0" sx="100000" sy="100000" flip="none" algn="tl"/>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40000" y="2160000"/>
            <a:ext cx="9234971" cy="2252133"/>
          </a:xfrm>
        </p:spPr>
        <p:txBody>
          <a:bodyPr anchor="ctr">
            <a:normAutofit/>
          </a:bodyPr>
          <a:lstStyle/>
          <a:p>
            <a:r>
              <a:rPr lang="en-US" sz="4800" dirty="0">
                <a:latin typeface="Museo Sans 500" charset="0"/>
                <a:ea typeface="Museo Sans 500" charset="0"/>
                <a:cs typeface="Museo Sans 500" charset="0"/>
              </a:rPr>
              <a:t>THINGS THAT MAKE</a:t>
            </a:r>
            <a:br>
              <a:rPr lang="en-US" sz="4800" dirty="0">
                <a:latin typeface="Museo Sans 500" charset="0"/>
                <a:ea typeface="Museo Sans 500" charset="0"/>
                <a:cs typeface="Museo Sans 500" charset="0"/>
              </a:rPr>
            </a:br>
            <a:r>
              <a:rPr lang="en-US" sz="4800" dirty="0">
                <a:latin typeface="Museo Sans 500" charset="0"/>
                <a:ea typeface="Museo Sans 500" charset="0"/>
                <a:cs typeface="Museo Sans 500" charset="0"/>
              </a:rPr>
              <a:t>OUR PRODUCT BETTER</a:t>
            </a:r>
          </a:p>
        </p:txBody>
      </p:sp>
    </p:spTree>
    <p:extLst>
      <p:ext uri="{BB962C8B-B14F-4D97-AF65-F5344CB8AC3E}">
        <p14:creationId xmlns:p14="http://schemas.microsoft.com/office/powerpoint/2010/main" val="826690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7334075" y="3028953"/>
            <a:ext cx="2024743" cy="2620736"/>
            <a:chOff x="7334075" y="3028953"/>
            <a:chExt cx="2024743" cy="2620736"/>
          </a:xfrm>
        </p:grpSpPr>
        <p:sp>
          <p:nvSpPr>
            <p:cNvPr id="25" name="Rectangle 24"/>
            <p:cNvSpPr/>
            <p:nvPr/>
          </p:nvSpPr>
          <p:spPr>
            <a:xfrm>
              <a:off x="7334075" y="3028953"/>
              <a:ext cx="2024743" cy="262073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p:cNvGrpSpPr/>
            <p:nvPr/>
          </p:nvGrpSpPr>
          <p:grpSpPr>
            <a:xfrm>
              <a:off x="7595331" y="3233068"/>
              <a:ext cx="1502229" cy="2296866"/>
              <a:chOff x="7595331" y="3233068"/>
              <a:chExt cx="1502229" cy="2296866"/>
            </a:xfrm>
          </p:grpSpPr>
          <p:cxnSp>
            <p:nvCxnSpPr>
              <p:cNvPr id="33" name="Straight Connector 32"/>
              <p:cNvCxnSpPr/>
              <p:nvPr/>
            </p:nvCxnSpPr>
            <p:spPr>
              <a:xfrm>
                <a:off x="7595331" y="3233068"/>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595331" y="3516099"/>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595331" y="3799130"/>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595331" y="4098470"/>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595331" y="4381501"/>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595331" y="4664532"/>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95331" y="4963872"/>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595331" y="5246903"/>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595331" y="5529934"/>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6" name="Group 45"/>
          <p:cNvGrpSpPr/>
          <p:nvPr/>
        </p:nvGrpSpPr>
        <p:grpSpPr>
          <a:xfrm>
            <a:off x="5259074" y="3037115"/>
            <a:ext cx="2024743" cy="1061355"/>
            <a:chOff x="5259074" y="3037115"/>
            <a:chExt cx="2024743" cy="1061355"/>
          </a:xfrm>
        </p:grpSpPr>
        <p:sp>
          <p:nvSpPr>
            <p:cNvPr id="24" name="Rectangle 23"/>
            <p:cNvSpPr/>
            <p:nvPr/>
          </p:nvSpPr>
          <p:spPr>
            <a:xfrm>
              <a:off x="5259074" y="3037115"/>
              <a:ext cx="2024743" cy="106135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5520330" y="3233065"/>
              <a:ext cx="1502229" cy="566062"/>
              <a:chOff x="5520330" y="3233065"/>
              <a:chExt cx="1502229" cy="566062"/>
            </a:xfrm>
          </p:grpSpPr>
          <p:cxnSp>
            <p:nvCxnSpPr>
              <p:cNvPr id="30" name="Straight Connector 29"/>
              <p:cNvCxnSpPr/>
              <p:nvPr/>
            </p:nvCxnSpPr>
            <p:spPr>
              <a:xfrm>
                <a:off x="5520330" y="3233065"/>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20330" y="3516096"/>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520330" y="3799127"/>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a:off x="3184073" y="3037116"/>
            <a:ext cx="2024743" cy="1061355"/>
            <a:chOff x="3184073" y="3037116"/>
            <a:chExt cx="2024743" cy="1061355"/>
          </a:xfrm>
        </p:grpSpPr>
        <p:sp>
          <p:nvSpPr>
            <p:cNvPr id="23" name="Rectangle 22"/>
            <p:cNvSpPr/>
            <p:nvPr/>
          </p:nvSpPr>
          <p:spPr>
            <a:xfrm>
              <a:off x="3184073" y="3037116"/>
              <a:ext cx="2024743" cy="106135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p:nvGrpSpPr>
          <p:grpSpPr>
            <a:xfrm>
              <a:off x="3445329" y="3233062"/>
              <a:ext cx="1502229" cy="566062"/>
              <a:chOff x="3445329" y="3233062"/>
              <a:chExt cx="1502229" cy="566062"/>
            </a:xfrm>
          </p:grpSpPr>
          <p:cxnSp>
            <p:nvCxnSpPr>
              <p:cNvPr id="27" name="Straight Connector 26"/>
              <p:cNvCxnSpPr/>
              <p:nvPr/>
            </p:nvCxnSpPr>
            <p:spPr>
              <a:xfrm>
                <a:off x="3445329" y="3233062"/>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445329" y="3516093"/>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445329" y="3799124"/>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6" name="Rectangle 5"/>
          <p:cNvSpPr/>
          <p:nvPr/>
        </p:nvSpPr>
        <p:spPr>
          <a:xfrm>
            <a:off x="3207341" y="1159333"/>
            <a:ext cx="7707084" cy="55190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1257300" y="1485902"/>
            <a:ext cx="1502229" cy="4876802"/>
            <a:chOff x="1257300" y="1485902"/>
            <a:chExt cx="1502229" cy="4876802"/>
          </a:xfrm>
        </p:grpSpPr>
        <p:cxnSp>
          <p:nvCxnSpPr>
            <p:cNvPr id="8" name="Straight Connector 7"/>
            <p:cNvCxnSpPr/>
            <p:nvPr/>
          </p:nvCxnSpPr>
          <p:spPr>
            <a:xfrm>
              <a:off x="1257300" y="1485902"/>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257300" y="1834245"/>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257300" y="2182588"/>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57300" y="2530931"/>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257300" y="2879274"/>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57300" y="3227617"/>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57300" y="3575960"/>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57300" y="3924303"/>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257300" y="4272646"/>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57300" y="4620989"/>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257300" y="4969332"/>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257300" y="5317675"/>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257300" y="5666018"/>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257300" y="6014361"/>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57300" y="6362704"/>
              <a:ext cx="1502229"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1092743" y="1159333"/>
            <a:ext cx="2042343" cy="55190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069475" y="767445"/>
            <a:ext cx="9844950" cy="3429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46207" y="0"/>
            <a:ext cx="9844950" cy="718457"/>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creenshot of the University of Kalicut web site: The screenshot shows a header with main navigation followed by two columns. A left column that contains a large number of navigation links that show a flyout menu system that nests 3 more levels deep, and appears over top of the main content colum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86" y="0"/>
            <a:ext cx="12996272" cy="6858000"/>
          </a:xfrm>
          <a:prstGeom prst="rect">
            <a:avLst/>
          </a:prstGeom>
        </p:spPr>
      </p:pic>
      <p:sp>
        <p:nvSpPr>
          <p:cNvPr id="7" name="Title 6" hidden="1"/>
          <p:cNvSpPr>
            <a:spLocks noGrp="1"/>
          </p:cNvSpPr>
          <p:nvPr>
            <p:ph type="title" idx="4294967295"/>
          </p:nvPr>
        </p:nvSpPr>
        <p:spPr/>
        <p:txBody>
          <a:bodyPr/>
          <a:lstStyle/>
          <a:p>
            <a:r>
              <a:rPr lang="en-US" dirty="0"/>
              <a:t>Reverse engineering wireframes</a:t>
            </a:r>
          </a:p>
        </p:txBody>
      </p:sp>
    </p:spTree>
    <p:extLst>
      <p:ext uri="{BB962C8B-B14F-4D97-AF65-F5344CB8AC3E}">
        <p14:creationId xmlns:p14="http://schemas.microsoft.com/office/powerpoint/2010/main" val="144679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left)">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ipe(left)">
                                      <p:cBhvr>
                                        <p:cTn id="37" dur="500"/>
                                        <p:tgtEl>
                                          <p:spTgt spid="4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946939" y="7394068"/>
            <a:ext cx="1626631" cy="902524"/>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869885" y="4417621"/>
            <a:ext cx="1626631" cy="902524"/>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499100" y="5499100"/>
            <a:ext cx="133350" cy="127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718175" y="5499100"/>
            <a:ext cx="133350" cy="127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921373" y="5499100"/>
            <a:ext cx="133350" cy="127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124571" y="5499100"/>
            <a:ext cx="133350" cy="127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327769" y="5499100"/>
            <a:ext cx="133350" cy="127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9722382" y="4925923"/>
            <a:ext cx="281807" cy="281807"/>
            <a:chOff x="10147610" y="4683512"/>
            <a:chExt cx="412595" cy="412595"/>
          </a:xfrm>
        </p:grpSpPr>
        <p:sp>
          <p:nvSpPr>
            <p:cNvPr id="5" name="Oval 4"/>
            <p:cNvSpPr/>
            <p:nvPr/>
          </p:nvSpPr>
          <p:spPr>
            <a:xfrm>
              <a:off x="10147610" y="4683512"/>
              <a:ext cx="412595" cy="4125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p:cNvSpPr/>
            <p:nvPr/>
          </p:nvSpPr>
          <p:spPr>
            <a:xfrm rot="5400000">
              <a:off x="10266039" y="4793678"/>
              <a:ext cx="223024" cy="1922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9559636" y="4417621"/>
            <a:ext cx="1626631" cy="902524"/>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10768912" y="3002482"/>
            <a:ext cx="447469" cy="724395"/>
            <a:chOff x="7313203" y="3002482"/>
            <a:chExt cx="447469" cy="724395"/>
          </a:xfrm>
        </p:grpSpPr>
        <p:sp>
          <p:nvSpPr>
            <p:cNvPr id="10" name="Rectangle 9"/>
            <p:cNvSpPr/>
            <p:nvPr/>
          </p:nvSpPr>
          <p:spPr>
            <a:xfrm flipH="1">
              <a:off x="7313203" y="3002482"/>
              <a:ext cx="447469" cy="724395"/>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flipH="1">
              <a:off x="7313203" y="3169813"/>
              <a:ext cx="447469" cy="395674"/>
            </a:xfrm>
            <a:prstGeom prst="rect">
              <a:avLst/>
            </a:prstGeom>
          </p:spPr>
        </p:pic>
      </p:grpSp>
      <p:grpSp>
        <p:nvGrpSpPr>
          <p:cNvPr id="23" name="Group 22"/>
          <p:cNvGrpSpPr/>
          <p:nvPr/>
        </p:nvGrpSpPr>
        <p:grpSpPr>
          <a:xfrm>
            <a:off x="8032631" y="4925923"/>
            <a:ext cx="281807" cy="281807"/>
            <a:chOff x="10147610" y="4683512"/>
            <a:chExt cx="412595" cy="412595"/>
          </a:xfrm>
        </p:grpSpPr>
        <p:sp>
          <p:nvSpPr>
            <p:cNvPr id="24" name="Oval 23"/>
            <p:cNvSpPr/>
            <p:nvPr/>
          </p:nvSpPr>
          <p:spPr>
            <a:xfrm>
              <a:off x="10147610" y="4683512"/>
              <a:ext cx="412595" cy="4125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p:cNvSpPr/>
            <p:nvPr/>
          </p:nvSpPr>
          <p:spPr>
            <a:xfrm rot="5400000">
              <a:off x="10266039" y="4793678"/>
              <a:ext cx="223024" cy="19226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771896" y="3004457"/>
            <a:ext cx="447469" cy="724395"/>
            <a:chOff x="771896" y="3004457"/>
            <a:chExt cx="447469" cy="724395"/>
          </a:xfrm>
        </p:grpSpPr>
        <p:sp>
          <p:nvSpPr>
            <p:cNvPr id="6" name="Rectangle 5"/>
            <p:cNvSpPr/>
            <p:nvPr/>
          </p:nvSpPr>
          <p:spPr>
            <a:xfrm>
              <a:off x="771896" y="3004457"/>
              <a:ext cx="447469" cy="724395"/>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771896" y="3171788"/>
              <a:ext cx="447469" cy="395674"/>
            </a:xfrm>
            <a:prstGeom prst="rect">
              <a:avLst/>
            </a:prstGeom>
          </p:spPr>
        </p:pic>
      </p:grpSp>
      <p:sp>
        <p:nvSpPr>
          <p:cNvPr id="4" name="Rectangle 3"/>
          <p:cNvSpPr/>
          <p:nvPr/>
        </p:nvSpPr>
        <p:spPr>
          <a:xfrm>
            <a:off x="7829925" y="1441174"/>
            <a:ext cx="3395207" cy="397565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68621" y="1441174"/>
            <a:ext cx="7013934" cy="397565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creenshot from the Discovery channel website: The screen shows main navigation followed by a carousel with a hero image and sidebar in a 70/30 split ratio. In the sidebar are two small thumbnails for videos. The carousel includes left and right arrows for navigation as well as a series of 5 dots below the carousel for navigating to individual slides."/>
          <p:cNvPicPr>
            <a:picLocks noChangeAspect="1"/>
          </p:cNvPicPr>
          <p:nvPr/>
        </p:nvPicPr>
        <p:blipFill>
          <a:blip r:embed="rId4"/>
          <a:stretch>
            <a:fillRect/>
          </a:stretch>
        </p:blipFill>
        <p:spPr>
          <a:xfrm>
            <a:off x="-406401" y="0"/>
            <a:ext cx="12788899" cy="6858000"/>
          </a:xfrm>
          <a:prstGeom prst="rect">
            <a:avLst/>
          </a:prstGeom>
        </p:spPr>
      </p:pic>
      <p:sp>
        <p:nvSpPr>
          <p:cNvPr id="16" name="Title 15" hidden="1"/>
          <p:cNvSpPr>
            <a:spLocks noGrp="1"/>
          </p:cNvSpPr>
          <p:nvPr>
            <p:ph type="title" idx="4294967295"/>
          </p:nvPr>
        </p:nvSpPr>
        <p:spPr/>
        <p:txBody>
          <a:bodyPr/>
          <a:lstStyle/>
          <a:p>
            <a:r>
              <a:rPr lang="en-US" dirty="0"/>
              <a:t>Reverse engineering wireframes</a:t>
            </a:r>
          </a:p>
        </p:txBody>
      </p:sp>
    </p:spTree>
    <p:extLst>
      <p:ext uri="{BB962C8B-B14F-4D97-AF65-F5344CB8AC3E}">
        <p14:creationId xmlns:p14="http://schemas.microsoft.com/office/powerpoint/2010/main" val="108823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
                                        </p:tgtEl>
                                      </p:cBhvr>
                                    </p:animEffect>
                                    <p:set>
                                      <p:cBhvr>
                                        <p:cTn id="6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9" grpId="0" animBg="1"/>
      <p:bldP spid="20" grpId="0" animBg="1"/>
      <p:bldP spid="12" grpId="0" animBg="1"/>
      <p:bldP spid="4"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Rectangle 1"/>
          <p:cNvSpPr/>
          <p:nvPr/>
        </p:nvSpPr>
        <p:spPr>
          <a:xfrm>
            <a:off x="908958" y="1710033"/>
            <a:ext cx="10831286" cy="2123658"/>
          </a:xfrm>
          <a:prstGeom prst="rect">
            <a:avLst/>
          </a:prstGeom>
        </p:spPr>
        <p:txBody>
          <a:bodyPr wrap="square">
            <a:spAutoFit/>
          </a:bodyPr>
          <a:lstStyle/>
          <a:p>
            <a:r>
              <a:rPr lang="en-US" sz="6600" dirty="0">
                <a:solidFill>
                  <a:schemeClr val="bg1"/>
                </a:solidFill>
                <a:latin typeface="Museo Sans 500" charset="0"/>
                <a:ea typeface="Museo Sans 500" charset="0"/>
                <a:cs typeface="Museo Sans 500" charset="0"/>
              </a:rPr>
              <a:t>An ounce of prevention is worth a pound of cure.</a:t>
            </a:r>
          </a:p>
        </p:txBody>
      </p:sp>
      <p:sp>
        <p:nvSpPr>
          <p:cNvPr id="3" name="Title 2" hidden="1"/>
          <p:cNvSpPr>
            <a:spLocks noGrp="1"/>
          </p:cNvSpPr>
          <p:nvPr>
            <p:ph type="title" idx="4294967295"/>
          </p:nvPr>
        </p:nvSpPr>
        <p:spPr/>
        <p:txBody>
          <a:bodyPr/>
          <a:lstStyle/>
          <a:p>
            <a:r>
              <a:rPr lang="en-US" dirty="0"/>
              <a:t>An ounce</a:t>
            </a:r>
            <a:r>
              <a:rPr lang="en-US" baseline="0" dirty="0"/>
              <a:t> of prevention</a:t>
            </a:r>
            <a:endParaRPr lang="en-US" dirty="0"/>
          </a:p>
        </p:txBody>
      </p:sp>
    </p:spTree>
    <p:extLst>
      <p:ext uri="{BB962C8B-B14F-4D97-AF65-F5344CB8AC3E}">
        <p14:creationId xmlns:p14="http://schemas.microsoft.com/office/powerpoint/2010/main" val="1683962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8033"/>
            <a:ext cx="10515600" cy="637198"/>
          </a:xfrm>
        </p:spPr>
        <p:txBody>
          <a:bodyPr/>
          <a:lstStyle/>
          <a:p>
            <a:r>
              <a:rPr lang="en-US" dirty="0">
                <a:latin typeface="Museo Sans 500" charset="0"/>
                <a:ea typeface="Museo Sans 500" charset="0"/>
                <a:cs typeface="Museo Sans 500" charset="0"/>
              </a:rPr>
              <a:t>TOP 9 THINGS to catch in wireframes</a:t>
            </a:r>
          </a:p>
        </p:txBody>
      </p:sp>
      <p:sp>
        <p:nvSpPr>
          <p:cNvPr id="3" name="Content Placeholder 2"/>
          <p:cNvSpPr>
            <a:spLocks noGrp="1"/>
          </p:cNvSpPr>
          <p:nvPr>
            <p:ph idx="1"/>
          </p:nvPr>
        </p:nvSpPr>
        <p:spPr/>
        <p:txBody>
          <a:bodyPr>
            <a:normAutofit lnSpcReduction="10000"/>
          </a:bodyPr>
          <a:lstStyle/>
          <a:p>
            <a:r>
              <a:rPr lang="en-US" dirty="0">
                <a:latin typeface="Museo Sans 500" charset="0"/>
                <a:ea typeface="Museo Sans 500" charset="0"/>
                <a:cs typeface="Museo Sans 500" charset="0"/>
              </a:rPr>
              <a:t>Tap/click target size</a:t>
            </a:r>
          </a:p>
          <a:p>
            <a:r>
              <a:rPr lang="en-US" dirty="0">
                <a:latin typeface="Museo Sans 500" charset="0"/>
                <a:ea typeface="Museo Sans 500" charset="0"/>
                <a:cs typeface="Museo Sans 500" charset="0"/>
              </a:rPr>
              <a:t>Complex interactions</a:t>
            </a:r>
          </a:p>
          <a:p>
            <a:r>
              <a:rPr lang="en-US" dirty="0">
                <a:latin typeface="Museo Sans 500" charset="0"/>
                <a:ea typeface="Museo Sans 500" charset="0"/>
                <a:cs typeface="Museo Sans 500" charset="0"/>
              </a:rPr>
              <a:t>Linear flow issues</a:t>
            </a:r>
          </a:p>
          <a:p>
            <a:r>
              <a:rPr lang="en-US" dirty="0">
                <a:latin typeface="Museo Sans 500" charset="0"/>
                <a:ea typeface="Museo Sans 500" charset="0"/>
                <a:cs typeface="Museo Sans 500" charset="0"/>
              </a:rPr>
              <a:t>Keyboard issues</a:t>
            </a:r>
          </a:p>
          <a:p>
            <a:r>
              <a:rPr lang="en-US" dirty="0">
                <a:latin typeface="Museo Sans 500" charset="0"/>
                <a:ea typeface="Museo Sans 500" charset="0"/>
                <a:cs typeface="Museo Sans 500" charset="0"/>
              </a:rPr>
              <a:t>Proximity related issues</a:t>
            </a:r>
          </a:p>
          <a:p>
            <a:r>
              <a:rPr lang="en-US" dirty="0">
                <a:latin typeface="Museo Sans 500" charset="0"/>
                <a:ea typeface="Museo Sans 500" charset="0"/>
                <a:cs typeface="Museo Sans 500" charset="0"/>
              </a:rPr>
              <a:t>Naming/labelling of controls</a:t>
            </a:r>
          </a:p>
          <a:p>
            <a:r>
              <a:rPr lang="en-US" dirty="0">
                <a:latin typeface="Museo Sans 500" charset="0"/>
                <a:ea typeface="Museo Sans 500" charset="0"/>
                <a:cs typeface="Museo Sans 500" charset="0"/>
              </a:rPr>
              <a:t>Complex form field labelling</a:t>
            </a:r>
          </a:p>
          <a:p>
            <a:r>
              <a:rPr lang="en-US" dirty="0">
                <a:latin typeface="Museo Sans 500" charset="0"/>
                <a:ea typeface="Museo Sans 500" charset="0"/>
                <a:cs typeface="Museo Sans 500" charset="0"/>
              </a:rPr>
              <a:t>Error messaging strategy</a:t>
            </a:r>
          </a:p>
          <a:p>
            <a:r>
              <a:rPr lang="en-US" dirty="0">
                <a:latin typeface="Museo Sans 500" charset="0"/>
                <a:ea typeface="Museo Sans 500" charset="0"/>
                <a:cs typeface="Museo Sans 500" charset="0"/>
              </a:rPr>
              <a:t>Using </a:t>
            </a:r>
            <a:r>
              <a:rPr lang="en-US" dirty="0" err="1">
                <a:latin typeface="Museo Sans 500" charset="0"/>
                <a:ea typeface="Museo Sans 500" charset="0"/>
                <a:cs typeface="Museo Sans 500" charset="0"/>
              </a:rPr>
              <a:t>colour</a:t>
            </a:r>
            <a:r>
              <a:rPr lang="en-US" dirty="0">
                <a:latin typeface="Museo Sans 500" charset="0"/>
                <a:ea typeface="Museo Sans 500" charset="0"/>
                <a:cs typeface="Museo Sans 500" charset="0"/>
              </a:rPr>
              <a:t> alone to convey meaning</a:t>
            </a:r>
          </a:p>
        </p:txBody>
      </p:sp>
    </p:spTree>
    <p:extLst>
      <p:ext uri="{BB962C8B-B14F-4D97-AF65-F5344CB8AC3E}">
        <p14:creationId xmlns:p14="http://schemas.microsoft.com/office/powerpoint/2010/main" val="789841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Mona Rekhi photo">
            <a:extLst>
              <a:ext uri="{FF2B5EF4-FFF2-40B4-BE49-F238E27FC236}">
                <a16:creationId xmlns:a16="http://schemas.microsoft.com/office/drawing/2014/main" id="{4C3A0D5A-04FF-0A4C-9E68-0B0BF3E6DC79}"/>
              </a:ext>
            </a:extLst>
          </p:cNvPr>
          <p:cNvPicPr>
            <a:picLocks noChangeAspect="1"/>
          </p:cNvPicPr>
          <p:nvPr/>
        </p:nvPicPr>
        <p:blipFill rotWithShape="1">
          <a:blip r:embed="rId2"/>
          <a:srcRect l="6858" t="761" r="8761" b="14858"/>
          <a:stretch/>
        </p:blipFill>
        <p:spPr>
          <a:xfrm>
            <a:off x="1042739" y="4158917"/>
            <a:ext cx="1184442" cy="1776662"/>
          </a:xfrm>
          <a:prstGeom prst="rect">
            <a:avLst/>
          </a:prstGeom>
          <a:ln w="12700">
            <a:noFill/>
          </a:ln>
        </p:spPr>
      </p:pic>
      <p:sp>
        <p:nvSpPr>
          <p:cNvPr id="2" name="Title 1">
            <a:extLst>
              <a:ext uri="{FF2B5EF4-FFF2-40B4-BE49-F238E27FC236}">
                <a16:creationId xmlns:a16="http://schemas.microsoft.com/office/drawing/2014/main" id="{D42D8D43-6A8E-EC49-AD69-E6CEBEA68478}"/>
              </a:ext>
            </a:extLst>
          </p:cNvPr>
          <p:cNvSpPr>
            <a:spLocks noGrp="1"/>
          </p:cNvSpPr>
          <p:nvPr>
            <p:ph type="title"/>
          </p:nvPr>
        </p:nvSpPr>
        <p:spPr>
          <a:xfrm>
            <a:off x="838200" y="365125"/>
            <a:ext cx="10515600" cy="1049337"/>
          </a:xfrm>
        </p:spPr>
        <p:txBody>
          <a:bodyPr anchor="b"/>
          <a:lstStyle/>
          <a:p>
            <a:r>
              <a:rPr lang="en-US" cap="none" dirty="0"/>
              <a:t>Thank You/ Resources</a:t>
            </a:r>
          </a:p>
        </p:txBody>
      </p:sp>
      <p:sp>
        <p:nvSpPr>
          <p:cNvPr id="3" name="Subtitle 2" hidden="1">
            <a:extLst>
              <a:ext uri="{FF2B5EF4-FFF2-40B4-BE49-F238E27FC236}">
                <a16:creationId xmlns:a16="http://schemas.microsoft.com/office/drawing/2014/main" id="{90D52D85-AF0E-4546-9117-14C35FFFA9B7}"/>
              </a:ext>
            </a:extLst>
          </p:cNvPr>
          <p:cNvSpPr>
            <a:spLocks noGrp="1"/>
          </p:cNvSpPr>
          <p:nvPr>
            <p:ph type="subTitle" idx="10"/>
          </p:nvPr>
        </p:nvSpPr>
        <p:spPr/>
        <p:txBody>
          <a:bodyPr>
            <a:normAutofit fontScale="92500" lnSpcReduction="10000"/>
          </a:bodyPr>
          <a:lstStyle/>
          <a:p>
            <a:r>
              <a:rPr lang="en-US" dirty="0"/>
              <a:t>Accessible Cooking with the Instant Pot Using Bluetooth and iPhone Apps</a:t>
            </a:r>
          </a:p>
        </p:txBody>
      </p:sp>
      <p:sp>
        <p:nvSpPr>
          <p:cNvPr id="6" name="Content Placeholder 1">
            <a:extLst>
              <a:ext uri="{FF2B5EF4-FFF2-40B4-BE49-F238E27FC236}">
                <a16:creationId xmlns:a16="http://schemas.microsoft.com/office/drawing/2014/main" id="{69233147-83BE-F448-B9B5-B09303C83505}"/>
              </a:ext>
            </a:extLst>
          </p:cNvPr>
          <p:cNvSpPr txBox="1">
            <a:spLocks/>
          </p:cNvSpPr>
          <p:nvPr/>
        </p:nvSpPr>
        <p:spPr>
          <a:xfrm>
            <a:off x="1004887" y="1690688"/>
            <a:ext cx="5341793" cy="2013211"/>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pPr>
            <a:r>
              <a:rPr lang="en-US" altLang="en-US" b="1" dirty="0">
                <a:solidFill>
                  <a:srgbClr val="000000"/>
                </a:solidFill>
                <a:ea typeface="ＭＳ Ｐゴシック" panose="020B0600070205080204" pitchFamily="34" charset="-128"/>
              </a:rPr>
              <a:t>Contact Us</a:t>
            </a:r>
          </a:p>
        </p:txBody>
      </p:sp>
      <p:sp>
        <p:nvSpPr>
          <p:cNvPr id="19" name="TextBox 18" descr="Ken Salaets&#13;Director of Global Policy&#13;I/T Industry Council (ITI)">
            <a:extLst>
              <a:ext uri="{FF2B5EF4-FFF2-40B4-BE49-F238E27FC236}">
                <a16:creationId xmlns:a16="http://schemas.microsoft.com/office/drawing/2014/main" id="{94900A6C-CCDD-144E-B06E-C07F8ABA3A62}"/>
              </a:ext>
            </a:extLst>
          </p:cNvPr>
          <p:cNvSpPr txBox="1"/>
          <p:nvPr/>
        </p:nvSpPr>
        <p:spPr>
          <a:xfrm>
            <a:off x="2286911" y="3521422"/>
            <a:ext cx="4271052" cy="590931"/>
          </a:xfrm>
          <a:prstGeom prst="rect">
            <a:avLst/>
          </a:prstGeom>
          <a:noFill/>
        </p:spPr>
        <p:txBody>
          <a:bodyPr wrap="square" rtlCol="0">
            <a:spAutoFit/>
          </a:bodyPr>
          <a:lstStyle/>
          <a:p>
            <a:pPr>
              <a:lnSpc>
                <a:spcPct val="90000"/>
              </a:lnSpc>
            </a:pPr>
            <a:r>
              <a:rPr lang="en-US" b="1" dirty="0">
                <a:solidFill>
                  <a:srgbClr val="000000"/>
                </a:solidFill>
                <a:latin typeface="Arial" charset="0"/>
                <a:ea typeface="Arial" charset="0"/>
                <a:cs typeface="Arial" charset="0"/>
              </a:rPr>
              <a:t>Derek Featherstone</a:t>
            </a:r>
          </a:p>
          <a:p>
            <a:pPr>
              <a:lnSpc>
                <a:spcPct val="90000"/>
              </a:lnSpc>
            </a:pPr>
            <a:r>
              <a:rPr lang="en-US" dirty="0">
                <a:solidFill>
                  <a:srgbClr val="000000"/>
                </a:solidFill>
                <a:latin typeface="Arial" charset="0"/>
                <a:ea typeface="Arial" charset="0"/>
                <a:cs typeface="Arial" charset="0"/>
                <a:hlinkClick r:id="rId3"/>
              </a:rPr>
              <a:t>Derek.Featherstone@LevelAccess.com </a:t>
            </a:r>
            <a:endParaRPr lang="en-US" dirty="0">
              <a:solidFill>
                <a:srgbClr val="000000"/>
              </a:solidFill>
              <a:latin typeface="Arial" charset="0"/>
              <a:ea typeface="Arial" charset="0"/>
              <a:cs typeface="Arial" charset="0"/>
            </a:endParaRPr>
          </a:p>
        </p:txBody>
      </p:sp>
      <p:sp>
        <p:nvSpPr>
          <p:cNvPr id="18" name="TextBox 17" descr="Bill Curtis-Davidson&#13;Sr. Director, Strategic Consulting Services&#13;Level Access">
            <a:extLst>
              <a:ext uri="{FF2B5EF4-FFF2-40B4-BE49-F238E27FC236}">
                <a16:creationId xmlns:a16="http://schemas.microsoft.com/office/drawing/2014/main" id="{6E56902F-03D8-F74B-B636-C826A80DD575}"/>
              </a:ext>
            </a:extLst>
          </p:cNvPr>
          <p:cNvSpPr txBox="1"/>
          <p:nvPr/>
        </p:nvSpPr>
        <p:spPr>
          <a:xfrm>
            <a:off x="2286911" y="5424545"/>
            <a:ext cx="4576520" cy="590931"/>
          </a:xfrm>
          <a:prstGeom prst="rect">
            <a:avLst/>
          </a:prstGeom>
          <a:noFill/>
        </p:spPr>
        <p:txBody>
          <a:bodyPr wrap="square" rtlCol="0" anchor="t">
            <a:spAutoFit/>
          </a:bodyPr>
          <a:lstStyle/>
          <a:p>
            <a:pPr>
              <a:lnSpc>
                <a:spcPct val="90000"/>
              </a:lnSpc>
            </a:pPr>
            <a:r>
              <a:rPr lang="en-US" b="1" dirty="0">
                <a:solidFill>
                  <a:srgbClr val="000000"/>
                </a:solidFill>
                <a:latin typeface="Arial" charset="0"/>
                <a:ea typeface="Arial" charset="0"/>
                <a:cs typeface="Arial" charset="0"/>
              </a:rPr>
              <a:t>Mona </a:t>
            </a:r>
            <a:r>
              <a:rPr lang="en-US" b="1" dirty="0" err="1">
                <a:solidFill>
                  <a:srgbClr val="000000"/>
                </a:solidFill>
                <a:latin typeface="Arial" charset="0"/>
                <a:ea typeface="Arial" charset="0"/>
                <a:cs typeface="Arial" charset="0"/>
              </a:rPr>
              <a:t>Rekhi</a:t>
            </a:r>
            <a:endParaRPr lang="en-US" b="1" dirty="0">
              <a:solidFill>
                <a:srgbClr val="000000"/>
              </a:solidFill>
              <a:latin typeface="Arial" charset="0"/>
              <a:ea typeface="Arial" charset="0"/>
              <a:cs typeface="Arial" charset="0"/>
            </a:endParaRPr>
          </a:p>
          <a:p>
            <a:pPr>
              <a:lnSpc>
                <a:spcPct val="90000"/>
              </a:lnSpc>
            </a:pPr>
            <a:r>
              <a:rPr lang="en-US" dirty="0">
                <a:solidFill>
                  <a:srgbClr val="000000"/>
                </a:solidFill>
                <a:latin typeface="Arial" charset="0"/>
                <a:ea typeface="Arial" charset="0"/>
                <a:cs typeface="Arial" charset="0"/>
                <a:hlinkClick r:id="rId4"/>
              </a:rPr>
              <a:t>Mona.Rekhi@LevelAccess.com</a:t>
            </a:r>
            <a:r>
              <a:rPr lang="en-US" dirty="0">
                <a:solidFill>
                  <a:srgbClr val="000000"/>
                </a:solidFill>
                <a:latin typeface="Arial" charset="0"/>
                <a:ea typeface="Arial" charset="0"/>
                <a:cs typeface="Arial" charset="0"/>
              </a:rPr>
              <a:t> </a:t>
            </a:r>
          </a:p>
        </p:txBody>
      </p:sp>
      <p:sp>
        <p:nvSpPr>
          <p:cNvPr id="8" name="Content Placeholder 2">
            <a:extLst>
              <a:ext uri="{FF2B5EF4-FFF2-40B4-BE49-F238E27FC236}">
                <a16:creationId xmlns:a16="http://schemas.microsoft.com/office/drawing/2014/main" id="{F76BD8CF-1062-7749-A95A-DBBBE4D08E38}"/>
              </a:ext>
            </a:extLst>
          </p:cNvPr>
          <p:cNvSpPr txBox="1">
            <a:spLocks/>
          </p:cNvSpPr>
          <p:nvPr/>
        </p:nvSpPr>
        <p:spPr>
          <a:xfrm>
            <a:off x="6701050" y="1690688"/>
            <a:ext cx="4543213" cy="48006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defRPr/>
            </a:pPr>
            <a:r>
              <a:rPr lang="en-US" b="1" dirty="0">
                <a:solidFill>
                  <a:srgbClr val="000000"/>
                </a:solidFill>
              </a:rPr>
              <a:t>Follow Us</a:t>
            </a:r>
          </a:p>
          <a:p>
            <a:pPr marL="0" indent="0">
              <a:buFont typeface="Arial"/>
              <a:buNone/>
              <a:defRPr/>
            </a:pPr>
            <a:endParaRPr lang="en-US" dirty="0">
              <a:solidFill>
                <a:srgbClr val="000000"/>
              </a:solidFill>
            </a:endParaRPr>
          </a:p>
          <a:p>
            <a:pPr marL="0" indent="0">
              <a:buFont typeface="Arial"/>
              <a:buNone/>
              <a:defRPr/>
            </a:pPr>
            <a:endParaRPr lang="en-US" dirty="0">
              <a:solidFill>
                <a:srgbClr val="000000"/>
              </a:solidFill>
            </a:endParaRPr>
          </a:p>
        </p:txBody>
      </p:sp>
      <p:pic>
        <p:nvPicPr>
          <p:cNvPr id="9" name="Picture 3" descr="Twitter logo">
            <a:extLst>
              <a:ext uri="{FF2B5EF4-FFF2-40B4-BE49-F238E27FC236}">
                <a16:creationId xmlns:a16="http://schemas.microsoft.com/office/drawing/2014/main" id="{4509F08E-A63E-3343-8010-938DF3E690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6837218" y="2224088"/>
            <a:ext cx="84613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6824072-30DE-4E4A-9D0B-D15BB3553DC3}"/>
              </a:ext>
            </a:extLst>
          </p:cNvPr>
          <p:cNvSpPr txBox="1">
            <a:spLocks noChangeArrowheads="1"/>
          </p:cNvSpPr>
          <p:nvPr/>
        </p:nvSpPr>
        <p:spPr bwMode="auto">
          <a:xfrm>
            <a:off x="8005618" y="2313610"/>
            <a:ext cx="278779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800" dirty="0">
                <a:solidFill>
                  <a:srgbClr val="000000"/>
                </a:solidFill>
                <a:cs typeface="Arial" panose="020B0604020202020204" pitchFamily="34" charset="0"/>
                <a:hlinkClick r:id="rId6"/>
              </a:rPr>
              <a:t>@LevelAccessA11y</a:t>
            </a:r>
            <a:endParaRPr lang="en-US" altLang="en-US" sz="1800" dirty="0">
              <a:solidFill>
                <a:srgbClr val="000000"/>
              </a:solidFill>
              <a:cs typeface="Arial" panose="020B0604020202020204" pitchFamily="34" charset="0"/>
            </a:endParaRPr>
          </a:p>
          <a:p>
            <a:pPr eaLnBrk="1" hangingPunct="1">
              <a:spcBef>
                <a:spcPct val="0"/>
              </a:spcBef>
              <a:buFontTx/>
              <a:buNone/>
            </a:pPr>
            <a:endParaRPr lang="en-US" altLang="en-US" sz="1800" dirty="0">
              <a:solidFill>
                <a:srgbClr val="000000"/>
              </a:solidFill>
              <a:cs typeface="Arial" panose="020B0604020202020204" pitchFamily="34" charset="0"/>
            </a:endParaRPr>
          </a:p>
        </p:txBody>
      </p:sp>
      <p:pic>
        <p:nvPicPr>
          <p:cNvPr id="11" name="Picture 10" descr="LinkedIn logo">
            <a:extLst>
              <a:ext uri="{FF2B5EF4-FFF2-40B4-BE49-F238E27FC236}">
                <a16:creationId xmlns:a16="http://schemas.microsoft.com/office/drawing/2014/main" id="{6C7B3BA9-C1AB-A043-900B-922CF94A19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6916593" y="313213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a:extLst>
              <a:ext uri="{FF2B5EF4-FFF2-40B4-BE49-F238E27FC236}">
                <a16:creationId xmlns:a16="http://schemas.microsoft.com/office/drawing/2014/main" id="{F63594AE-0233-894A-859E-E42642A3EBE0}"/>
              </a:ext>
            </a:extLst>
          </p:cNvPr>
          <p:cNvSpPr txBox="1">
            <a:spLocks noChangeArrowheads="1"/>
          </p:cNvSpPr>
          <p:nvPr/>
        </p:nvSpPr>
        <p:spPr bwMode="auto">
          <a:xfrm>
            <a:off x="8005618" y="3306985"/>
            <a:ext cx="26686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800" dirty="0">
                <a:solidFill>
                  <a:srgbClr val="000000"/>
                </a:solidFill>
                <a:cs typeface="Arial" panose="020B0604020202020204" pitchFamily="34" charset="0"/>
                <a:hlinkClick r:id="rId8"/>
              </a:rPr>
              <a:t>Level-Access</a:t>
            </a:r>
            <a:endParaRPr lang="en-US" altLang="en-US" sz="1800" dirty="0">
              <a:solidFill>
                <a:srgbClr val="000000"/>
              </a:solidFill>
              <a:cs typeface="Arial" panose="020B0604020202020204" pitchFamily="34" charset="0"/>
            </a:endParaRPr>
          </a:p>
          <a:p>
            <a:pPr eaLnBrk="1" hangingPunct="1">
              <a:spcBef>
                <a:spcPct val="0"/>
              </a:spcBef>
              <a:buFontTx/>
              <a:buNone/>
            </a:pPr>
            <a:endParaRPr lang="en-US" altLang="en-US" sz="1800" dirty="0">
              <a:solidFill>
                <a:srgbClr val="000000"/>
              </a:solidFill>
              <a:cs typeface="Arial" panose="020B0604020202020204" pitchFamily="34" charset="0"/>
            </a:endParaRPr>
          </a:p>
        </p:txBody>
      </p:sp>
      <p:pic>
        <p:nvPicPr>
          <p:cNvPr id="13" name="Picture 7" descr="Facebook logo">
            <a:extLst>
              <a:ext uri="{FF2B5EF4-FFF2-40B4-BE49-F238E27FC236}">
                <a16:creationId xmlns:a16="http://schemas.microsoft.com/office/drawing/2014/main" id="{DB4E88A9-0F87-DE4F-AD4C-F9BD78CF25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auto">
          <a:xfrm>
            <a:off x="6916593" y="4173539"/>
            <a:ext cx="801688"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1">
            <a:extLst>
              <a:ext uri="{FF2B5EF4-FFF2-40B4-BE49-F238E27FC236}">
                <a16:creationId xmlns:a16="http://schemas.microsoft.com/office/drawing/2014/main" id="{AA0D707A-8472-5B4A-8408-46978AB823F4}"/>
              </a:ext>
            </a:extLst>
          </p:cNvPr>
          <p:cNvSpPr txBox="1">
            <a:spLocks noChangeArrowheads="1"/>
          </p:cNvSpPr>
          <p:nvPr/>
        </p:nvSpPr>
        <p:spPr bwMode="auto">
          <a:xfrm>
            <a:off x="8005618" y="4236481"/>
            <a:ext cx="27226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800" dirty="0">
                <a:hlinkClick r:id="rId10"/>
              </a:rPr>
              <a:t>Level Access</a:t>
            </a:r>
            <a:endParaRPr lang="en-US" altLang="en-US" sz="1800" dirty="0"/>
          </a:p>
        </p:txBody>
      </p:sp>
      <p:pic>
        <p:nvPicPr>
          <p:cNvPr id="15" name="Picture 3" descr="WordPress logo">
            <a:extLst>
              <a:ext uri="{FF2B5EF4-FFF2-40B4-BE49-F238E27FC236}">
                <a16:creationId xmlns:a16="http://schemas.microsoft.com/office/drawing/2014/main" id="{2DAA7F9C-EAA1-3146-A5B4-DBDEE900026D}"/>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6902306" y="5108576"/>
            <a:ext cx="925512" cy="925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3">
            <a:extLst>
              <a:ext uri="{FF2B5EF4-FFF2-40B4-BE49-F238E27FC236}">
                <a16:creationId xmlns:a16="http://schemas.microsoft.com/office/drawing/2014/main" id="{04E50B23-85B1-854A-8731-2EF9D7A7E117}"/>
              </a:ext>
            </a:extLst>
          </p:cNvPr>
          <p:cNvSpPr txBox="1">
            <a:spLocks noChangeArrowheads="1"/>
          </p:cNvSpPr>
          <p:nvPr/>
        </p:nvSpPr>
        <p:spPr bwMode="auto">
          <a:xfrm>
            <a:off x="8005618" y="5351601"/>
            <a:ext cx="30529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None/>
            </a:pPr>
            <a:r>
              <a:rPr lang="en-US" altLang="en-US" sz="1800" dirty="0">
                <a:solidFill>
                  <a:srgbClr val="000000"/>
                </a:solidFill>
                <a:cs typeface="Arial" panose="020B0604020202020204" pitchFamily="34" charset="0"/>
                <a:hlinkClick r:id="rId12"/>
              </a:rPr>
              <a:t>Level Access Blog</a:t>
            </a:r>
            <a:endParaRPr lang="en-US" altLang="en-US" sz="1800" dirty="0">
              <a:solidFill>
                <a:srgbClr val="000000"/>
              </a:solidFill>
              <a:cs typeface="Arial" panose="020B0604020202020204" pitchFamily="34" charset="0"/>
            </a:endParaRPr>
          </a:p>
          <a:p>
            <a:pPr>
              <a:spcBef>
                <a:spcPct val="0"/>
              </a:spcBef>
              <a:buNone/>
            </a:pPr>
            <a:endParaRPr lang="en-US" altLang="en-US" sz="1800" dirty="0">
              <a:solidFill>
                <a:srgbClr val="000000"/>
              </a:solidFill>
              <a:cs typeface="Arial" panose="020B0604020202020204" pitchFamily="34" charset="0"/>
            </a:endParaRPr>
          </a:p>
        </p:txBody>
      </p:sp>
      <p:sp>
        <p:nvSpPr>
          <p:cNvPr id="4" name="Slide Number Placeholder 3">
            <a:extLst>
              <a:ext uri="{FF2B5EF4-FFF2-40B4-BE49-F238E27FC236}">
                <a16:creationId xmlns:a16="http://schemas.microsoft.com/office/drawing/2014/main" id="{EFBCC2AD-7FB8-4D43-B321-B1B8C5F1A20D}"/>
              </a:ext>
            </a:extLst>
          </p:cNvPr>
          <p:cNvSpPr>
            <a:spLocks noGrp="1"/>
          </p:cNvSpPr>
          <p:nvPr>
            <p:ph type="sldNum" sz="quarter" idx="4"/>
          </p:nvPr>
        </p:nvSpPr>
        <p:spPr/>
        <p:txBody>
          <a:bodyPr/>
          <a:lstStyle/>
          <a:p>
            <a:fld id="{2030EA8A-DA75-3443-B9EE-A63E33F4F203}" type="slidenum">
              <a:rPr lang="en-US" smtClean="0"/>
              <a:pPr/>
              <a:t>25</a:t>
            </a:fld>
            <a:endParaRPr lang="en-US" dirty="0"/>
          </a:p>
        </p:txBody>
      </p:sp>
      <p:sp>
        <p:nvSpPr>
          <p:cNvPr id="5" name="Footer Placeholder 4">
            <a:extLst>
              <a:ext uri="{FF2B5EF4-FFF2-40B4-BE49-F238E27FC236}">
                <a16:creationId xmlns:a16="http://schemas.microsoft.com/office/drawing/2014/main" id="{E4FA0440-DF6B-3D45-A50B-E86C931A5AF6}"/>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
        <p:nvSpPr>
          <p:cNvPr id="7" name="Rectangle 6">
            <a:extLst>
              <a:ext uri="{FF2B5EF4-FFF2-40B4-BE49-F238E27FC236}">
                <a16:creationId xmlns:a16="http://schemas.microsoft.com/office/drawing/2014/main" id="{B85F7E94-DC0A-664F-B599-D904DC34A0AC}"/>
              </a:ext>
            </a:extLst>
          </p:cNvPr>
          <p:cNvSpPr/>
          <p:nvPr/>
        </p:nvSpPr>
        <p:spPr>
          <a:xfrm>
            <a:off x="810227" y="6093992"/>
            <a:ext cx="7034041" cy="338554"/>
          </a:xfrm>
          <a:prstGeom prst="rect">
            <a:avLst/>
          </a:prstGeom>
        </p:spPr>
        <p:txBody>
          <a:bodyPr wrap="none">
            <a:spAutoFit/>
          </a:bodyPr>
          <a:lstStyle/>
          <a:p>
            <a:r>
              <a:rPr lang="en-US" sz="1600" i="1" dirty="0">
                <a:solidFill>
                  <a:srgbClr val="000000"/>
                </a:solidFill>
              </a:rPr>
              <a:t>Slide Deck Available for Download at: </a:t>
            </a:r>
            <a:r>
              <a:rPr lang="en-US" sz="1600" i="1" dirty="0">
                <a:solidFill>
                  <a:srgbClr val="000000"/>
                </a:solidFill>
                <a:hlinkClick r:id="rId13"/>
              </a:rPr>
              <a:t>https://www.levelaccess.com/csun18/</a:t>
            </a:r>
            <a:endParaRPr lang="en-US" sz="1600" i="1" dirty="0">
              <a:solidFill>
                <a:srgbClr val="000000"/>
              </a:solidFill>
            </a:endParaRPr>
          </a:p>
        </p:txBody>
      </p:sp>
      <p:pic>
        <p:nvPicPr>
          <p:cNvPr id="24" name="Picture 23" descr="Derek Featherstone photo">
            <a:extLst>
              <a:ext uri="{FF2B5EF4-FFF2-40B4-BE49-F238E27FC236}">
                <a16:creationId xmlns:a16="http://schemas.microsoft.com/office/drawing/2014/main" id="{2BC5B45A-C5CD-B140-8D1D-7925CACBC74D}"/>
              </a:ext>
            </a:extLst>
          </p:cNvPr>
          <p:cNvPicPr>
            <a:picLocks noChangeAspect="1"/>
          </p:cNvPicPr>
          <p:nvPr/>
        </p:nvPicPr>
        <p:blipFill rotWithShape="1">
          <a:blip r:embed="rId14"/>
          <a:srcRect l="13793" t="986" r="12314" b="26107"/>
          <a:stretch/>
        </p:blipFill>
        <p:spPr>
          <a:xfrm>
            <a:off x="1042739" y="2261934"/>
            <a:ext cx="1203158" cy="1780676"/>
          </a:xfrm>
          <a:prstGeom prst="rect">
            <a:avLst/>
          </a:prstGeom>
          <a:ln>
            <a:noFill/>
          </a:ln>
        </p:spPr>
      </p:pic>
    </p:spTree>
    <p:extLst>
      <p:ext uri="{BB962C8B-B14F-4D97-AF65-F5344CB8AC3E}">
        <p14:creationId xmlns:p14="http://schemas.microsoft.com/office/powerpoint/2010/main" val="2140907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oryboard sketches from Star Wars: The Empire Strikes Back: Scene 292 continued showing another 4 panels from the sce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032000" y="1168400"/>
            <a:ext cx="16256000" cy="12192000"/>
          </a:xfrm>
          <a:prstGeom prst="rect">
            <a:avLst/>
          </a:prstGeom>
        </p:spPr>
      </p:pic>
      <p:sp>
        <p:nvSpPr>
          <p:cNvPr id="3" name="Title 2" hidden="1"/>
          <p:cNvSpPr>
            <a:spLocks noGrp="1"/>
          </p:cNvSpPr>
          <p:nvPr>
            <p:ph type="title" idx="4294967295"/>
          </p:nvPr>
        </p:nvSpPr>
        <p:spPr/>
        <p:txBody>
          <a:bodyPr/>
          <a:lstStyle/>
          <a:p>
            <a:r>
              <a:rPr lang="en-US" dirty="0"/>
              <a:t>Star Wars: Storyboards</a:t>
            </a:r>
            <a:r>
              <a:rPr lang="en-US" baseline="0" dirty="0"/>
              <a:t> as wireframes</a:t>
            </a:r>
            <a:endParaRPr lang="en-US" dirty="0"/>
          </a:p>
        </p:txBody>
      </p:sp>
    </p:spTree>
    <p:extLst>
      <p:ext uri="{BB962C8B-B14F-4D97-AF65-F5344CB8AC3E}">
        <p14:creationId xmlns:p14="http://schemas.microsoft.com/office/powerpoint/2010/main" val="199137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 7.40741E-7 L 0.00391 -1.18519 " pathEditMode="relative" rAng="0" ptsTypes="AA">
                                      <p:cBhvr>
                                        <p:cTn id="6" dur="10000" fill="hold"/>
                                        <p:tgtEl>
                                          <p:spTgt spid="2"/>
                                        </p:tgtEl>
                                        <p:attrNameLst>
                                          <p:attrName>ppt_x</p:attrName>
                                          <p:attrName>ppt_y</p:attrName>
                                        </p:attrNameLst>
                                      </p:cBhvr>
                                      <p:rCtr x="195" y="-592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ar Wars concept art by Ralph MacQuarrie: The next level of fidelity for Star Wars (and I'm sure many other films) includes &quot;concept art&quot; where an artist depicts a scene as they see it. It is higher fidelity than the pencil sketch storyboards. These finished pieces were usually painted in much greater detail. This one shows the same scene as the story boards with Luke and Yoda in Yoda's hut. The walls show texture and surface, their costumes show color and detail, and hanging in the background are some of Yoda's possessions -- items that weren't distinguishable nearly as clearly in the storyboard sketch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066" y="-2658534"/>
            <a:ext cx="15002933" cy="11252200"/>
          </a:xfrm>
          <a:prstGeom prst="rect">
            <a:avLst/>
          </a:prstGeom>
        </p:spPr>
      </p:pic>
      <p:sp>
        <p:nvSpPr>
          <p:cNvPr id="3" name="Title 2" hidden="1"/>
          <p:cNvSpPr>
            <a:spLocks noGrp="1"/>
          </p:cNvSpPr>
          <p:nvPr>
            <p:ph type="title" idx="4294967295"/>
          </p:nvPr>
        </p:nvSpPr>
        <p:spPr/>
        <p:txBody>
          <a:bodyPr/>
          <a:lstStyle/>
          <a:p>
            <a:r>
              <a:rPr lang="en-US" dirty="0"/>
              <a:t>Star Wars: Concept art as mockups</a:t>
            </a:r>
          </a:p>
        </p:txBody>
      </p:sp>
    </p:spTree>
    <p:extLst>
      <p:ext uri="{BB962C8B-B14F-4D97-AF65-F5344CB8AC3E}">
        <p14:creationId xmlns:p14="http://schemas.microsoft.com/office/powerpoint/2010/main" val="1279033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ual screen capture from Star Wars: The Empire Strikes Back: The highest level of fidelity - Yoda and Luke in Yoda's hut on Dagobah, showing the scene with actual actors and real props. It's &quot;real&quot; n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57" y="-1273629"/>
            <a:ext cx="14238514" cy="8899071"/>
          </a:xfrm>
          <a:prstGeom prst="rect">
            <a:avLst/>
          </a:prstGeom>
        </p:spPr>
      </p:pic>
      <p:sp>
        <p:nvSpPr>
          <p:cNvPr id="3" name="Title 2" hidden="1"/>
          <p:cNvSpPr>
            <a:spLocks noGrp="1"/>
          </p:cNvSpPr>
          <p:nvPr>
            <p:ph type="title" idx="4294967295"/>
          </p:nvPr>
        </p:nvSpPr>
        <p:spPr/>
        <p:txBody>
          <a:bodyPr/>
          <a:lstStyle/>
          <a:p>
            <a:r>
              <a:rPr lang="en-US" dirty="0"/>
              <a:t>Star Wars:</a:t>
            </a:r>
            <a:r>
              <a:rPr lang="en-US" baseline="0" dirty="0"/>
              <a:t> The final version as production web site</a:t>
            </a:r>
            <a:endParaRPr lang="en-US" dirty="0"/>
          </a:p>
        </p:txBody>
      </p:sp>
    </p:spTree>
    <p:extLst>
      <p:ext uri="{BB962C8B-B14F-4D97-AF65-F5344CB8AC3E}">
        <p14:creationId xmlns:p14="http://schemas.microsoft.com/office/powerpoint/2010/main" val="688266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ireframe of an e-learning website showing a video player as main content, with additional videos down the right column."/>
          <p:cNvPicPr>
            <a:picLocks noChangeAspect="1"/>
          </p:cNvPicPr>
          <p:nvPr/>
        </p:nvPicPr>
        <p:blipFill>
          <a:blip r:embed="rId3"/>
          <a:stretch>
            <a:fillRect/>
          </a:stretch>
        </p:blipFill>
        <p:spPr>
          <a:xfrm>
            <a:off x="2869652" y="230089"/>
            <a:ext cx="6274347" cy="6274347"/>
          </a:xfrm>
          <a:prstGeom prst="rect">
            <a:avLst/>
          </a:prstGeom>
        </p:spPr>
      </p:pic>
      <p:sp>
        <p:nvSpPr>
          <p:cNvPr id="3" name="Title 2" hidden="1"/>
          <p:cNvSpPr>
            <a:spLocks noGrp="1"/>
          </p:cNvSpPr>
          <p:nvPr>
            <p:ph type="title" idx="4294967295"/>
          </p:nvPr>
        </p:nvSpPr>
        <p:spPr/>
        <p:txBody>
          <a:bodyPr/>
          <a:lstStyle/>
          <a:p>
            <a:r>
              <a:rPr lang="en-US" dirty="0"/>
              <a:t>Wireframes</a:t>
            </a:r>
            <a:r>
              <a:rPr lang="en-US" baseline="0" dirty="0"/>
              <a:t>: </a:t>
            </a:r>
            <a:r>
              <a:rPr lang="en-US" baseline="0" dirty="0" err="1"/>
              <a:t>elearning</a:t>
            </a:r>
            <a:r>
              <a:rPr lang="en-US" baseline="0" dirty="0"/>
              <a:t> course</a:t>
            </a:r>
            <a:endParaRPr lang="en-US" dirty="0"/>
          </a:p>
        </p:txBody>
      </p:sp>
    </p:spTree>
    <p:extLst>
      <p:ext uri="{BB962C8B-B14F-4D97-AF65-F5344CB8AC3E}">
        <p14:creationId xmlns:p14="http://schemas.microsoft.com/office/powerpoint/2010/main" val="1234117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3708399" y="1168399"/>
            <a:ext cx="5977467" cy="4031873"/>
          </a:xfrm>
          <a:prstGeom prst="rect">
            <a:avLst/>
          </a:prstGeom>
          <a:noFill/>
        </p:spPr>
        <p:txBody>
          <a:bodyPr wrap="square" rtlCol="0">
            <a:spAutoFit/>
          </a:bodyPr>
          <a:lstStyle/>
          <a:p>
            <a:r>
              <a:rPr lang="en-US" sz="25600" dirty="0">
                <a:latin typeface="Museo Sans 500" charset="0"/>
                <a:ea typeface="Museo Sans 500" charset="0"/>
                <a:cs typeface="Museo Sans 500" charset="0"/>
              </a:rPr>
              <a:t>10X</a:t>
            </a:r>
          </a:p>
        </p:txBody>
      </p:sp>
      <p:sp>
        <p:nvSpPr>
          <p:cNvPr id="64" name="TextBox 63"/>
          <p:cNvSpPr txBox="1"/>
          <p:nvPr/>
        </p:nvSpPr>
        <p:spPr>
          <a:xfrm>
            <a:off x="7965461" y="5353916"/>
            <a:ext cx="3861955" cy="646331"/>
          </a:xfrm>
          <a:prstGeom prst="rect">
            <a:avLst/>
          </a:prstGeom>
          <a:noFill/>
        </p:spPr>
        <p:txBody>
          <a:bodyPr wrap="none" rtlCol="0">
            <a:spAutoFit/>
          </a:bodyPr>
          <a:lstStyle/>
          <a:p>
            <a:r>
              <a:rPr lang="en-US" dirty="0">
                <a:latin typeface="Museo Sans 500" charset="0"/>
                <a:ea typeface="Museo Sans 500" charset="0"/>
                <a:cs typeface="Museo Sans 500" charset="0"/>
              </a:rPr>
              <a:t>Last minute emergency</a:t>
            </a:r>
            <a:br>
              <a:rPr lang="en-US" dirty="0">
                <a:latin typeface="Museo Sans 500" charset="0"/>
                <a:ea typeface="Museo Sans 500" charset="0"/>
                <a:cs typeface="Museo Sans 500" charset="0"/>
              </a:rPr>
            </a:br>
            <a:r>
              <a:rPr lang="en-US" dirty="0">
                <a:latin typeface="Museo Sans 500" charset="0"/>
                <a:ea typeface="Museo Sans 500" charset="0"/>
                <a:cs typeface="Museo Sans 500" charset="0"/>
              </a:rPr>
              <a:t>Create separate accessible version</a:t>
            </a:r>
          </a:p>
        </p:txBody>
      </p:sp>
      <p:sp>
        <p:nvSpPr>
          <p:cNvPr id="63" name="TextBox 62"/>
          <p:cNvSpPr txBox="1"/>
          <p:nvPr/>
        </p:nvSpPr>
        <p:spPr>
          <a:xfrm>
            <a:off x="5530012" y="5353916"/>
            <a:ext cx="1996059" cy="646331"/>
          </a:xfrm>
          <a:prstGeom prst="rect">
            <a:avLst/>
          </a:prstGeom>
          <a:noFill/>
        </p:spPr>
        <p:txBody>
          <a:bodyPr wrap="none" rtlCol="0">
            <a:spAutoFit/>
          </a:bodyPr>
          <a:lstStyle/>
          <a:p>
            <a:r>
              <a:rPr lang="en-US" dirty="0">
                <a:latin typeface="Museo Sans 500" charset="0"/>
                <a:ea typeface="Museo Sans 500" charset="0"/>
                <a:cs typeface="Museo Sans 500" charset="0"/>
              </a:rPr>
              <a:t>Start over</a:t>
            </a:r>
            <a:br>
              <a:rPr lang="en-US" dirty="0">
                <a:latin typeface="Museo Sans 500" charset="0"/>
                <a:ea typeface="Museo Sans 500" charset="0"/>
                <a:cs typeface="Museo Sans 500" charset="0"/>
              </a:rPr>
            </a:br>
            <a:r>
              <a:rPr lang="en-US" dirty="0">
                <a:latin typeface="Museo Sans 500" charset="0"/>
                <a:ea typeface="Museo Sans 500" charset="0"/>
                <a:cs typeface="Museo Sans 500" charset="0"/>
              </a:rPr>
              <a:t>half way through</a:t>
            </a:r>
          </a:p>
        </p:txBody>
      </p:sp>
      <p:sp>
        <p:nvSpPr>
          <p:cNvPr id="62" name="TextBox 61"/>
          <p:cNvSpPr txBox="1"/>
          <p:nvPr/>
        </p:nvSpPr>
        <p:spPr>
          <a:xfrm>
            <a:off x="1831041" y="5353916"/>
            <a:ext cx="2422458" cy="369332"/>
          </a:xfrm>
          <a:prstGeom prst="rect">
            <a:avLst/>
          </a:prstGeom>
          <a:noFill/>
        </p:spPr>
        <p:txBody>
          <a:bodyPr wrap="none" rtlCol="0">
            <a:spAutoFit/>
          </a:bodyPr>
          <a:lstStyle/>
          <a:p>
            <a:r>
              <a:rPr lang="en-US" dirty="0">
                <a:latin typeface="Museo Sans 500" charset="0"/>
                <a:ea typeface="Museo Sans 500" charset="0"/>
                <a:cs typeface="Museo Sans 500" charset="0"/>
              </a:rPr>
              <a:t>Accessible templates</a:t>
            </a:r>
          </a:p>
        </p:txBody>
      </p:sp>
      <p:sp>
        <p:nvSpPr>
          <p:cNvPr id="61" name="TextBox 60"/>
          <p:cNvSpPr txBox="1"/>
          <p:nvPr/>
        </p:nvSpPr>
        <p:spPr>
          <a:xfrm>
            <a:off x="8738556" y="1008458"/>
            <a:ext cx="1082348" cy="369332"/>
          </a:xfrm>
          <a:prstGeom prst="rect">
            <a:avLst/>
          </a:prstGeom>
          <a:noFill/>
        </p:spPr>
        <p:txBody>
          <a:bodyPr wrap="none" rtlCol="0">
            <a:spAutoFit/>
          </a:bodyPr>
          <a:lstStyle/>
          <a:p>
            <a:r>
              <a:rPr lang="en-US" dirty="0">
                <a:latin typeface="Museo Sans 500" charset="0"/>
                <a:ea typeface="Museo Sans 500" charset="0"/>
                <a:cs typeface="Museo Sans 500" charset="0"/>
              </a:rPr>
              <a:t>$60,000</a:t>
            </a:r>
          </a:p>
        </p:txBody>
      </p:sp>
      <p:sp>
        <p:nvSpPr>
          <p:cNvPr id="54" name="TextBox 53"/>
          <p:cNvSpPr txBox="1"/>
          <p:nvPr/>
        </p:nvSpPr>
        <p:spPr>
          <a:xfrm>
            <a:off x="6306597" y="2908689"/>
            <a:ext cx="1083951" cy="369332"/>
          </a:xfrm>
          <a:prstGeom prst="rect">
            <a:avLst/>
          </a:prstGeom>
          <a:noFill/>
        </p:spPr>
        <p:txBody>
          <a:bodyPr wrap="none" rtlCol="0">
            <a:spAutoFit/>
          </a:bodyPr>
          <a:lstStyle/>
          <a:p>
            <a:r>
              <a:rPr lang="en-US" dirty="0">
                <a:latin typeface="Museo Sans 500" charset="0"/>
                <a:ea typeface="Museo Sans 500" charset="0"/>
                <a:cs typeface="Museo Sans 500" charset="0"/>
              </a:rPr>
              <a:t>$25,000</a:t>
            </a:r>
          </a:p>
        </p:txBody>
      </p:sp>
      <p:sp>
        <p:nvSpPr>
          <p:cNvPr id="45" name="TextBox 44"/>
          <p:cNvSpPr txBox="1"/>
          <p:nvPr/>
        </p:nvSpPr>
        <p:spPr>
          <a:xfrm>
            <a:off x="3060646" y="3698310"/>
            <a:ext cx="1064715" cy="369332"/>
          </a:xfrm>
          <a:prstGeom prst="rect">
            <a:avLst/>
          </a:prstGeom>
          <a:noFill/>
        </p:spPr>
        <p:txBody>
          <a:bodyPr wrap="none" rtlCol="0">
            <a:spAutoFit/>
          </a:bodyPr>
          <a:lstStyle/>
          <a:p>
            <a:r>
              <a:rPr lang="en-US" dirty="0">
                <a:latin typeface="Museo Sans 500" charset="0"/>
                <a:ea typeface="Museo Sans 500" charset="0"/>
                <a:cs typeface="Museo Sans 500" charset="0"/>
              </a:rPr>
              <a:t>$10,000</a:t>
            </a:r>
          </a:p>
        </p:txBody>
      </p:sp>
      <p:sp>
        <p:nvSpPr>
          <p:cNvPr id="11" name="Freeform 10" descr="The curve shows that cost increases over time, relative to how accessibility is handled. Early in the process it might have cost $10,000 to create accessible templates. Starting over half way through the process might have cost $25,000. But creating a separate version as a last minute emergency might have actually cost $60,000." title="Curve on the axes"/>
          <p:cNvSpPr/>
          <p:nvPr/>
        </p:nvSpPr>
        <p:spPr>
          <a:xfrm>
            <a:off x="2419350" y="1085850"/>
            <a:ext cx="7810500" cy="3390900"/>
          </a:xfrm>
          <a:custGeom>
            <a:avLst/>
            <a:gdLst>
              <a:gd name="connsiteX0" fmla="*/ 0 w 7810500"/>
              <a:gd name="connsiteY0" fmla="*/ 3390900 h 3390900"/>
              <a:gd name="connsiteX1" fmla="*/ 4038600 w 7810500"/>
              <a:gd name="connsiteY1" fmla="*/ 2667000 h 3390900"/>
              <a:gd name="connsiteX2" fmla="*/ 7810500 w 7810500"/>
              <a:gd name="connsiteY2" fmla="*/ 0 h 3390900"/>
            </a:gdLst>
            <a:ahLst/>
            <a:cxnLst>
              <a:cxn ang="0">
                <a:pos x="connsiteX0" y="connsiteY0"/>
              </a:cxn>
              <a:cxn ang="0">
                <a:pos x="connsiteX1" y="connsiteY1"/>
              </a:cxn>
              <a:cxn ang="0">
                <a:pos x="connsiteX2" y="connsiteY2"/>
              </a:cxn>
            </a:cxnLst>
            <a:rect l="l" t="t" r="r" b="b"/>
            <a:pathLst>
              <a:path w="7810500" h="3390900">
                <a:moveTo>
                  <a:pt x="0" y="3390900"/>
                </a:moveTo>
                <a:cubicBezTo>
                  <a:pt x="1368425" y="3311525"/>
                  <a:pt x="2736850" y="3232150"/>
                  <a:pt x="4038600" y="2667000"/>
                </a:cubicBezTo>
                <a:cubicBezTo>
                  <a:pt x="5340350" y="2101850"/>
                  <a:pt x="7693025" y="114300"/>
                  <a:pt x="7810500" y="0"/>
                </a:cubicBezTo>
              </a:path>
            </a:pathLst>
          </a:cu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descr="X-axis represents cost, Y-axis represents time" title="X- and Y-axes for a conceptual graph"/>
          <p:cNvGrpSpPr/>
          <p:nvPr/>
        </p:nvGrpSpPr>
        <p:grpSpPr>
          <a:xfrm>
            <a:off x="1831041" y="678549"/>
            <a:ext cx="8910918" cy="4445309"/>
            <a:chOff x="1792941" y="573741"/>
            <a:chExt cx="8910918" cy="5378824"/>
          </a:xfrm>
        </p:grpSpPr>
        <p:cxnSp>
          <p:nvCxnSpPr>
            <p:cNvPr id="4" name="Straight Arrow Connector 3"/>
            <p:cNvCxnSpPr/>
            <p:nvPr/>
          </p:nvCxnSpPr>
          <p:spPr>
            <a:xfrm>
              <a:off x="1792941" y="573741"/>
              <a:ext cx="0" cy="5378824"/>
            </a:xfrm>
            <a:prstGeom prst="straightConnector1">
              <a:avLst/>
            </a:prstGeom>
            <a:ln w="38100">
              <a:headEnd type="triangle" w="lg" len="lg"/>
              <a:tailEnd type="none"/>
            </a:ln>
            <a:effectLst>
              <a:reflection stA="45000"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1792941" y="5934638"/>
              <a:ext cx="8910918" cy="0"/>
            </a:xfrm>
            <a:prstGeom prst="straightConnector1">
              <a:avLst/>
            </a:prstGeom>
            <a:ln w="38100">
              <a:headEnd type="triangle" w="lg" len="lg"/>
              <a:tailEnd type="none"/>
            </a:ln>
            <a:effectLst>
              <a:reflection stA="45000" endPos="0" dist="50800" dir="5400000" sy="-100000" algn="bl" rotWithShape="0"/>
            </a:effectLst>
          </p:spPr>
          <p:style>
            <a:lnRef idx="1">
              <a:schemeClr val="accent1"/>
            </a:lnRef>
            <a:fillRef idx="0">
              <a:schemeClr val="accent1"/>
            </a:fillRef>
            <a:effectRef idx="0">
              <a:schemeClr val="accent1"/>
            </a:effectRef>
            <a:fontRef idx="minor">
              <a:schemeClr val="tx1"/>
            </a:fontRef>
          </p:style>
        </p:cxnSp>
      </p:grpSp>
      <p:sp>
        <p:nvSpPr>
          <p:cNvPr id="2" name="Title 1" hidden="1"/>
          <p:cNvSpPr>
            <a:spLocks noGrp="1"/>
          </p:cNvSpPr>
          <p:nvPr>
            <p:ph type="title" idx="4294967295"/>
          </p:nvPr>
        </p:nvSpPr>
        <p:spPr/>
        <p:txBody>
          <a:bodyPr/>
          <a:lstStyle/>
          <a:p>
            <a:r>
              <a:rPr lang="en-US" dirty="0"/>
              <a:t>Cost of accessibility at different stages of a project</a:t>
            </a:r>
          </a:p>
        </p:txBody>
      </p:sp>
    </p:spTree>
    <p:extLst>
      <p:ext uri="{BB962C8B-B14F-4D97-AF65-F5344CB8AC3E}">
        <p14:creationId xmlns:p14="http://schemas.microsoft.com/office/powerpoint/2010/main" val="107693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dissolv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dissolv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dissolv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37" presetClass="entr" presetSubtype="0" fill="hold" grpId="0"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1000"/>
                                        <p:tgtEl>
                                          <p:spTgt spid="62"/>
                                        </p:tgtEl>
                                      </p:cBhvr>
                                    </p:animEffect>
                                    <p:anim calcmode="lin" valueType="num">
                                      <p:cBhvr>
                                        <p:cTn id="33" dur="1000" fill="hold"/>
                                        <p:tgtEl>
                                          <p:spTgt spid="62"/>
                                        </p:tgtEl>
                                        <p:attrNameLst>
                                          <p:attrName>ppt_x</p:attrName>
                                        </p:attrNameLst>
                                      </p:cBhvr>
                                      <p:tavLst>
                                        <p:tav tm="0">
                                          <p:val>
                                            <p:strVal val="#ppt_x"/>
                                          </p:val>
                                        </p:tav>
                                        <p:tav tm="100000">
                                          <p:val>
                                            <p:strVal val="#ppt_x"/>
                                          </p:val>
                                        </p:tav>
                                      </p:tavLst>
                                    </p:anim>
                                    <p:anim calcmode="lin" valueType="num">
                                      <p:cBhvr>
                                        <p:cTn id="34" dur="900" decel="100000" fill="hold"/>
                                        <p:tgtEl>
                                          <p:spTgt spid="62"/>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62"/>
                                        </p:tgtEl>
                                        <p:attrNameLst>
                                          <p:attrName>ppt_y</p:attrName>
                                        </p:attrNameLst>
                                      </p:cBhvr>
                                      <p:tavLst>
                                        <p:tav tm="0">
                                          <p:val>
                                            <p:strVal val="#ppt_y-.03"/>
                                          </p:val>
                                        </p:tav>
                                        <p:tav tm="100000">
                                          <p:val>
                                            <p:strVal val="#ppt_y"/>
                                          </p:val>
                                        </p:tav>
                                      </p:tavLst>
                                    </p:anim>
                                  </p:childTnLst>
                                </p:cTn>
                              </p:par>
                              <p:par>
                                <p:cTn id="36" presetID="37" presetClass="entr" presetSubtype="0" fill="hold" grpId="0"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1000"/>
                                        <p:tgtEl>
                                          <p:spTgt spid="63"/>
                                        </p:tgtEl>
                                      </p:cBhvr>
                                    </p:animEffect>
                                    <p:anim calcmode="lin" valueType="num">
                                      <p:cBhvr>
                                        <p:cTn id="39" dur="1000" fill="hold"/>
                                        <p:tgtEl>
                                          <p:spTgt spid="63"/>
                                        </p:tgtEl>
                                        <p:attrNameLst>
                                          <p:attrName>ppt_x</p:attrName>
                                        </p:attrNameLst>
                                      </p:cBhvr>
                                      <p:tavLst>
                                        <p:tav tm="0">
                                          <p:val>
                                            <p:strVal val="#ppt_x"/>
                                          </p:val>
                                        </p:tav>
                                        <p:tav tm="100000">
                                          <p:val>
                                            <p:strVal val="#ppt_x"/>
                                          </p:val>
                                        </p:tav>
                                      </p:tavLst>
                                    </p:anim>
                                    <p:anim calcmode="lin" valueType="num">
                                      <p:cBhvr>
                                        <p:cTn id="40" dur="900" decel="100000" fill="hold"/>
                                        <p:tgtEl>
                                          <p:spTgt spid="63"/>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63"/>
                                        </p:tgtEl>
                                        <p:attrNameLst>
                                          <p:attrName>ppt_y</p:attrName>
                                        </p:attrNameLst>
                                      </p:cBhvr>
                                      <p:tavLst>
                                        <p:tav tm="0">
                                          <p:val>
                                            <p:strVal val="#ppt_y-.03"/>
                                          </p:val>
                                        </p:tav>
                                        <p:tav tm="100000">
                                          <p:val>
                                            <p:strVal val="#ppt_y"/>
                                          </p:val>
                                        </p:tav>
                                      </p:tavLst>
                                    </p:anim>
                                  </p:childTnLst>
                                </p:cTn>
                              </p:par>
                              <p:par>
                                <p:cTn id="42" presetID="37" presetClass="entr" presetSubtype="0" fill="hold" grpId="0" nodeType="with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fade">
                                      <p:cBhvr>
                                        <p:cTn id="44" dur="1000"/>
                                        <p:tgtEl>
                                          <p:spTgt spid="64"/>
                                        </p:tgtEl>
                                      </p:cBhvr>
                                    </p:animEffect>
                                    <p:anim calcmode="lin" valueType="num">
                                      <p:cBhvr>
                                        <p:cTn id="45" dur="1000" fill="hold"/>
                                        <p:tgtEl>
                                          <p:spTgt spid="64"/>
                                        </p:tgtEl>
                                        <p:attrNameLst>
                                          <p:attrName>ppt_x</p:attrName>
                                        </p:attrNameLst>
                                      </p:cBhvr>
                                      <p:tavLst>
                                        <p:tav tm="0">
                                          <p:val>
                                            <p:strVal val="#ppt_x"/>
                                          </p:val>
                                        </p:tav>
                                        <p:tav tm="100000">
                                          <p:val>
                                            <p:strVal val="#ppt_x"/>
                                          </p:val>
                                        </p:tav>
                                      </p:tavLst>
                                    </p:anim>
                                    <p:anim calcmode="lin" valueType="num">
                                      <p:cBhvr>
                                        <p:cTn id="46" dur="900" decel="100000" fill="hold"/>
                                        <p:tgtEl>
                                          <p:spTgt spid="64"/>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64"/>
                                        </p:tgtEl>
                                        <p:attrNameLst>
                                          <p:attrName>ppt_y</p:attrName>
                                        </p:attrNameLst>
                                      </p:cBhvr>
                                      <p:tavLst>
                                        <p:tav tm="0">
                                          <p:val>
                                            <p:strVal val="#ppt_y-.03"/>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grpId="0" nodeType="clickEffect">
                                  <p:stCondLst>
                                    <p:cond delay="0"/>
                                  </p:stCondLst>
                                  <p:childTnLst>
                                    <p:set>
                                      <p:cBhvr>
                                        <p:cTn id="51" dur="1" fill="hold">
                                          <p:stCondLst>
                                            <p:cond delay="0"/>
                                          </p:stCondLst>
                                        </p:cTn>
                                        <p:tgtEl>
                                          <p:spTgt spid="67"/>
                                        </p:tgtEl>
                                        <p:attrNameLst>
                                          <p:attrName>style.visibility</p:attrName>
                                        </p:attrNameLst>
                                      </p:cBhvr>
                                      <p:to>
                                        <p:strVal val="visible"/>
                                      </p:to>
                                    </p:set>
                                    <p:anim calcmode="lin" valueType="num">
                                      <p:cBhvr>
                                        <p:cTn id="52" dur="500" fill="hold"/>
                                        <p:tgtEl>
                                          <p:spTgt spid="67"/>
                                        </p:tgtEl>
                                        <p:attrNameLst>
                                          <p:attrName>ppt_w</p:attrName>
                                        </p:attrNameLst>
                                      </p:cBhvr>
                                      <p:tavLst>
                                        <p:tav tm="0">
                                          <p:val>
                                            <p:fltVal val="0"/>
                                          </p:val>
                                        </p:tav>
                                        <p:tav tm="100000">
                                          <p:val>
                                            <p:strVal val="#ppt_w"/>
                                          </p:val>
                                        </p:tav>
                                      </p:tavLst>
                                    </p:anim>
                                    <p:anim calcmode="lin" valueType="num">
                                      <p:cBhvr>
                                        <p:cTn id="53" dur="500" fill="hold"/>
                                        <p:tgtEl>
                                          <p:spTgt spid="67"/>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67"/>
                                        </p:tgtEl>
                                      </p:cBhvr>
                                    </p:animEffect>
                                    <p:set>
                                      <p:cBhvr>
                                        <p:cTn id="58"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7" grpId="1"/>
      <p:bldP spid="64" grpId="0"/>
      <p:bldP spid="63" grpId="0"/>
      <p:bldP spid="62" grpId="0"/>
      <p:bldP spid="61" grpId="0"/>
      <p:bldP spid="54" grpId="0"/>
      <p:bldP spid="45" grpId="0"/>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7965461" y="5353916"/>
            <a:ext cx="3861955" cy="646331"/>
          </a:xfrm>
          <a:prstGeom prst="rect">
            <a:avLst/>
          </a:prstGeom>
          <a:noFill/>
        </p:spPr>
        <p:txBody>
          <a:bodyPr wrap="none" rtlCol="0">
            <a:spAutoFit/>
          </a:bodyPr>
          <a:lstStyle/>
          <a:p>
            <a:r>
              <a:rPr lang="en-US" dirty="0">
                <a:latin typeface="Museo Sans 500" charset="0"/>
                <a:ea typeface="Museo Sans 500" charset="0"/>
                <a:cs typeface="Museo Sans 500" charset="0"/>
              </a:rPr>
              <a:t>Last minute emergency</a:t>
            </a:r>
            <a:br>
              <a:rPr lang="en-US" dirty="0">
                <a:latin typeface="Museo Sans 500" charset="0"/>
                <a:ea typeface="Museo Sans 500" charset="0"/>
                <a:cs typeface="Museo Sans 500" charset="0"/>
              </a:rPr>
            </a:br>
            <a:r>
              <a:rPr lang="en-US" dirty="0">
                <a:latin typeface="Museo Sans 500" charset="0"/>
                <a:ea typeface="Museo Sans 500" charset="0"/>
                <a:cs typeface="Museo Sans 500" charset="0"/>
              </a:rPr>
              <a:t>Create separate accessible version</a:t>
            </a:r>
          </a:p>
        </p:txBody>
      </p:sp>
      <p:sp>
        <p:nvSpPr>
          <p:cNvPr id="63" name="TextBox 62"/>
          <p:cNvSpPr txBox="1"/>
          <p:nvPr/>
        </p:nvSpPr>
        <p:spPr>
          <a:xfrm>
            <a:off x="5530012" y="5353916"/>
            <a:ext cx="1996059" cy="646331"/>
          </a:xfrm>
          <a:prstGeom prst="rect">
            <a:avLst/>
          </a:prstGeom>
          <a:noFill/>
        </p:spPr>
        <p:txBody>
          <a:bodyPr wrap="none" rtlCol="0">
            <a:spAutoFit/>
          </a:bodyPr>
          <a:lstStyle/>
          <a:p>
            <a:r>
              <a:rPr lang="en-US" dirty="0">
                <a:latin typeface="Museo Sans 500" charset="0"/>
                <a:ea typeface="Museo Sans 500" charset="0"/>
                <a:cs typeface="Museo Sans 500" charset="0"/>
              </a:rPr>
              <a:t>Start over</a:t>
            </a:r>
            <a:br>
              <a:rPr lang="en-US" dirty="0">
                <a:latin typeface="Museo Sans 500" charset="0"/>
                <a:ea typeface="Museo Sans 500" charset="0"/>
                <a:cs typeface="Museo Sans 500" charset="0"/>
              </a:rPr>
            </a:br>
            <a:r>
              <a:rPr lang="en-US" dirty="0">
                <a:latin typeface="Museo Sans 500" charset="0"/>
                <a:ea typeface="Museo Sans 500" charset="0"/>
                <a:cs typeface="Museo Sans 500" charset="0"/>
              </a:rPr>
              <a:t>half way through</a:t>
            </a:r>
          </a:p>
        </p:txBody>
      </p:sp>
      <p:sp>
        <p:nvSpPr>
          <p:cNvPr id="62" name="TextBox 61"/>
          <p:cNvSpPr txBox="1"/>
          <p:nvPr/>
        </p:nvSpPr>
        <p:spPr>
          <a:xfrm>
            <a:off x="1831041" y="5353916"/>
            <a:ext cx="2422458" cy="369332"/>
          </a:xfrm>
          <a:prstGeom prst="rect">
            <a:avLst/>
          </a:prstGeom>
          <a:noFill/>
        </p:spPr>
        <p:txBody>
          <a:bodyPr wrap="none" rtlCol="0">
            <a:spAutoFit/>
          </a:bodyPr>
          <a:lstStyle/>
          <a:p>
            <a:r>
              <a:rPr lang="en-US" dirty="0">
                <a:latin typeface="Museo Sans 500" charset="0"/>
                <a:ea typeface="Museo Sans 500" charset="0"/>
                <a:cs typeface="Museo Sans 500" charset="0"/>
              </a:rPr>
              <a:t>Accessible templates</a:t>
            </a:r>
          </a:p>
        </p:txBody>
      </p:sp>
      <p:sp>
        <p:nvSpPr>
          <p:cNvPr id="61" name="TextBox 60"/>
          <p:cNvSpPr txBox="1"/>
          <p:nvPr/>
        </p:nvSpPr>
        <p:spPr>
          <a:xfrm>
            <a:off x="8738556" y="1008458"/>
            <a:ext cx="1234633" cy="369332"/>
          </a:xfrm>
          <a:prstGeom prst="rect">
            <a:avLst/>
          </a:prstGeom>
          <a:noFill/>
        </p:spPr>
        <p:txBody>
          <a:bodyPr wrap="none" rtlCol="0">
            <a:spAutoFit/>
          </a:bodyPr>
          <a:lstStyle/>
          <a:p>
            <a:r>
              <a:rPr lang="en-US" dirty="0">
                <a:latin typeface="Museo Sans 500" charset="0"/>
                <a:ea typeface="Museo Sans 500" charset="0"/>
                <a:cs typeface="Museo Sans 500" charset="0"/>
              </a:rPr>
              <a:t>$600,000</a:t>
            </a:r>
          </a:p>
        </p:txBody>
      </p:sp>
      <p:sp>
        <p:nvSpPr>
          <p:cNvPr id="54" name="TextBox 53"/>
          <p:cNvSpPr txBox="1"/>
          <p:nvPr/>
        </p:nvSpPr>
        <p:spPr>
          <a:xfrm>
            <a:off x="6306597" y="2908689"/>
            <a:ext cx="1213794" cy="369332"/>
          </a:xfrm>
          <a:prstGeom prst="rect">
            <a:avLst/>
          </a:prstGeom>
          <a:noFill/>
        </p:spPr>
        <p:txBody>
          <a:bodyPr wrap="none" rtlCol="0">
            <a:spAutoFit/>
          </a:bodyPr>
          <a:lstStyle/>
          <a:p>
            <a:r>
              <a:rPr lang="en-US" dirty="0">
                <a:latin typeface="Museo Sans 500" charset="0"/>
                <a:ea typeface="Museo Sans 500" charset="0"/>
                <a:cs typeface="Museo Sans 500" charset="0"/>
              </a:rPr>
              <a:t>$250,000</a:t>
            </a:r>
          </a:p>
        </p:txBody>
      </p:sp>
      <p:sp>
        <p:nvSpPr>
          <p:cNvPr id="45" name="TextBox 44"/>
          <p:cNvSpPr txBox="1"/>
          <p:nvPr/>
        </p:nvSpPr>
        <p:spPr>
          <a:xfrm>
            <a:off x="3060646" y="3698310"/>
            <a:ext cx="1208985" cy="369332"/>
          </a:xfrm>
          <a:prstGeom prst="rect">
            <a:avLst/>
          </a:prstGeom>
          <a:noFill/>
        </p:spPr>
        <p:txBody>
          <a:bodyPr wrap="none" rtlCol="0">
            <a:spAutoFit/>
          </a:bodyPr>
          <a:lstStyle/>
          <a:p>
            <a:r>
              <a:rPr lang="en-US" dirty="0">
                <a:latin typeface="Museo Sans 500" charset="0"/>
                <a:ea typeface="Museo Sans 500" charset="0"/>
                <a:cs typeface="Museo Sans 500" charset="0"/>
              </a:rPr>
              <a:t>$100,000</a:t>
            </a:r>
          </a:p>
        </p:txBody>
      </p:sp>
      <p:sp>
        <p:nvSpPr>
          <p:cNvPr id="11" name="Freeform 10"/>
          <p:cNvSpPr/>
          <p:nvPr/>
        </p:nvSpPr>
        <p:spPr>
          <a:xfrm>
            <a:off x="2419350" y="1085850"/>
            <a:ext cx="7810500" cy="3390900"/>
          </a:xfrm>
          <a:custGeom>
            <a:avLst/>
            <a:gdLst>
              <a:gd name="connsiteX0" fmla="*/ 0 w 7810500"/>
              <a:gd name="connsiteY0" fmla="*/ 3390900 h 3390900"/>
              <a:gd name="connsiteX1" fmla="*/ 4038600 w 7810500"/>
              <a:gd name="connsiteY1" fmla="*/ 2667000 h 3390900"/>
              <a:gd name="connsiteX2" fmla="*/ 7810500 w 7810500"/>
              <a:gd name="connsiteY2" fmla="*/ 0 h 3390900"/>
            </a:gdLst>
            <a:ahLst/>
            <a:cxnLst>
              <a:cxn ang="0">
                <a:pos x="connsiteX0" y="connsiteY0"/>
              </a:cxn>
              <a:cxn ang="0">
                <a:pos x="connsiteX1" y="connsiteY1"/>
              </a:cxn>
              <a:cxn ang="0">
                <a:pos x="connsiteX2" y="connsiteY2"/>
              </a:cxn>
            </a:cxnLst>
            <a:rect l="l" t="t" r="r" b="b"/>
            <a:pathLst>
              <a:path w="7810500" h="3390900">
                <a:moveTo>
                  <a:pt x="0" y="3390900"/>
                </a:moveTo>
                <a:cubicBezTo>
                  <a:pt x="1368425" y="3311525"/>
                  <a:pt x="2736850" y="3232150"/>
                  <a:pt x="4038600" y="2667000"/>
                </a:cubicBezTo>
                <a:cubicBezTo>
                  <a:pt x="5340350" y="2101850"/>
                  <a:pt x="7693025" y="114300"/>
                  <a:pt x="7810500" y="0"/>
                </a:cubicBezTo>
              </a:path>
            </a:pathLst>
          </a:custGeom>
          <a:noFill/>
          <a:ln w="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1831041" y="678549"/>
            <a:ext cx="8910918" cy="4445309"/>
            <a:chOff x="1792941" y="573741"/>
            <a:chExt cx="8910918" cy="5378824"/>
          </a:xfrm>
        </p:grpSpPr>
        <p:cxnSp>
          <p:nvCxnSpPr>
            <p:cNvPr id="4" name="Straight Arrow Connector 3"/>
            <p:cNvCxnSpPr/>
            <p:nvPr/>
          </p:nvCxnSpPr>
          <p:spPr>
            <a:xfrm>
              <a:off x="1792941" y="573741"/>
              <a:ext cx="0" cy="5378824"/>
            </a:xfrm>
            <a:prstGeom prst="straightConnector1">
              <a:avLst/>
            </a:prstGeom>
            <a:ln w="38100">
              <a:headEnd type="triangle" w="lg" len="lg"/>
              <a:tailEnd type="none"/>
            </a:ln>
            <a:effectLst>
              <a:reflection stA="45000"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1792941" y="5934638"/>
              <a:ext cx="8910918" cy="0"/>
            </a:xfrm>
            <a:prstGeom prst="straightConnector1">
              <a:avLst/>
            </a:prstGeom>
            <a:ln w="38100">
              <a:headEnd type="triangle" w="lg" len="lg"/>
              <a:tailEnd type="none"/>
            </a:ln>
            <a:effectLst>
              <a:reflection stA="45000" endPos="0" dist="50800" dir="5400000" sy="-100000" algn="bl" rotWithShape="0"/>
            </a:effectLst>
          </p:spPr>
          <p:style>
            <a:lnRef idx="1">
              <a:schemeClr val="accent1"/>
            </a:lnRef>
            <a:fillRef idx="0">
              <a:schemeClr val="accent1"/>
            </a:fillRef>
            <a:effectRef idx="0">
              <a:schemeClr val="accent1"/>
            </a:effectRef>
            <a:fontRef idx="minor">
              <a:schemeClr val="tx1"/>
            </a:fontRef>
          </p:style>
        </p:cxnSp>
      </p:grpSp>
      <p:sp>
        <p:nvSpPr>
          <p:cNvPr id="2" name="Title 1" hidden="1"/>
          <p:cNvSpPr>
            <a:spLocks noGrp="1"/>
          </p:cNvSpPr>
          <p:nvPr>
            <p:ph type="title" idx="4294967295"/>
          </p:nvPr>
        </p:nvSpPr>
        <p:spPr/>
        <p:txBody>
          <a:bodyPr/>
          <a:lstStyle/>
          <a:p>
            <a:r>
              <a:rPr lang="en-US" dirty="0"/>
              <a:t>Cost of accessibility at different stages</a:t>
            </a:r>
            <a:r>
              <a:rPr lang="en-US" baseline="0" dirty="0"/>
              <a:t> of a project</a:t>
            </a:r>
            <a:endParaRPr lang="en-US" dirty="0"/>
          </a:p>
        </p:txBody>
      </p:sp>
    </p:spTree>
    <p:extLst>
      <p:ext uri="{BB962C8B-B14F-4D97-AF65-F5344CB8AC3E}">
        <p14:creationId xmlns:p14="http://schemas.microsoft.com/office/powerpoint/2010/main" val="79157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55800" y="6325969"/>
            <a:ext cx="11123386" cy="369332"/>
          </a:xfrm>
          <a:prstGeom prst="rect">
            <a:avLst/>
          </a:prstGeom>
        </p:spPr>
        <p:txBody>
          <a:bodyPr wrap="square">
            <a:spAutoFit/>
          </a:bodyPr>
          <a:lstStyle/>
          <a:p>
            <a:r>
              <a:rPr lang="en-US" dirty="0">
                <a:hlinkClick r:id="rId3"/>
              </a:rPr>
              <a:t>https://</a:t>
            </a:r>
            <a:r>
              <a:rPr lang="en-US" dirty="0" err="1">
                <a:hlinkClick r:id="rId3"/>
              </a:rPr>
              <a:t>konceptapp.com</a:t>
            </a:r>
            <a:r>
              <a:rPr lang="en-US" dirty="0">
                <a:hlinkClick r:id="rId3"/>
              </a:rPr>
              <a:t>/blog/2015/12/03/how-much-would-you-pay-to-save-a-product-with-bad-</a:t>
            </a:r>
            <a:r>
              <a:rPr lang="en-US" dirty="0" err="1">
                <a:hlinkClick r:id="rId3"/>
              </a:rPr>
              <a:t>ux</a:t>
            </a:r>
            <a:r>
              <a:rPr lang="en-US" dirty="0">
                <a:hlinkClick r:id="rId3"/>
              </a:rPr>
              <a:t>/</a:t>
            </a:r>
            <a:endParaRPr lang="en-US" dirty="0"/>
          </a:p>
        </p:txBody>
      </p:sp>
      <p:pic>
        <p:nvPicPr>
          <p:cNvPr id="2" name="Picture 1" descr="Graphic from a blog post “How much would you pay to save a product with bad UX?”&#13;&#10;&#13;&#10;The source of the data was Forrester Research. Title is: “Estimates of relative cost of re-work” and shows 5 columns. This is a relative comparison of X where X is a normalized unit of cost and can be expressed in terms of person-hours, dollars, etc. Relative costs are listed as follows:&#13;&#10;&#13;&#10;Design and architecture stage: 1X&#13;&#10;Implementation: 5X&#13;&#10;Integration test: 10X&#13;&#10;Customer beta test: 15X&#13;&#10;Post product release: 30X"/>
          <p:cNvPicPr>
            <a:picLocks noChangeAspect="1"/>
          </p:cNvPicPr>
          <p:nvPr/>
        </p:nvPicPr>
        <p:blipFill>
          <a:blip r:embed="rId4"/>
          <a:stretch>
            <a:fillRect/>
          </a:stretch>
        </p:blipFill>
        <p:spPr>
          <a:xfrm>
            <a:off x="977899" y="807357"/>
            <a:ext cx="10239830" cy="5210266"/>
          </a:xfrm>
          <a:prstGeom prst="rect">
            <a:avLst/>
          </a:prstGeom>
        </p:spPr>
      </p:pic>
      <p:sp>
        <p:nvSpPr>
          <p:cNvPr id="4" name="Title 3" hidden="1"/>
          <p:cNvSpPr>
            <a:spLocks noGrp="1"/>
          </p:cNvSpPr>
          <p:nvPr>
            <p:ph type="title" idx="4294967295"/>
          </p:nvPr>
        </p:nvSpPr>
        <p:spPr/>
        <p:txBody>
          <a:bodyPr/>
          <a:lstStyle/>
          <a:p>
            <a:r>
              <a:rPr lang="en-US" dirty="0"/>
              <a:t>Estimates of relative</a:t>
            </a:r>
            <a:r>
              <a:rPr lang="en-US" baseline="0" dirty="0"/>
              <a:t> cost of re-work</a:t>
            </a:r>
            <a:endParaRPr lang="en-US" dirty="0"/>
          </a:p>
        </p:txBody>
      </p:sp>
    </p:spTree>
    <p:extLst>
      <p:ext uri="{BB962C8B-B14F-4D97-AF65-F5344CB8AC3E}">
        <p14:creationId xmlns:p14="http://schemas.microsoft.com/office/powerpoint/2010/main" val="1702270009"/>
      </p:ext>
    </p:extLst>
  </p:cSld>
  <p:clrMapOvr>
    <a:masterClrMapping/>
  </p:clrMapOvr>
</p:sld>
</file>

<file path=ppt/theme/theme1.xml><?xml version="1.0" encoding="utf-8"?>
<a:theme xmlns:a="http://schemas.openxmlformats.org/drawingml/2006/main" name="Office Theme">
  <a:themeElements>
    <a:clrScheme name="Custom 2">
      <a:dk1>
        <a:srgbClr val="585858"/>
      </a:dk1>
      <a:lt1>
        <a:srgbClr val="FFFFFF"/>
      </a:lt1>
      <a:dk2>
        <a:srgbClr val="6B2B81"/>
      </a:dk2>
      <a:lt2>
        <a:srgbClr val="999999"/>
      </a:lt2>
      <a:accent1>
        <a:srgbClr val="552C9F"/>
      </a:accent1>
      <a:accent2>
        <a:srgbClr val="3359EC"/>
      </a:accent2>
      <a:accent3>
        <a:srgbClr val="5CD344"/>
      </a:accent3>
      <a:accent4>
        <a:srgbClr val="C11FE8"/>
      </a:accent4>
      <a:accent5>
        <a:srgbClr val="080281"/>
      </a:accent5>
      <a:accent6>
        <a:srgbClr val="EF6B11"/>
      </a:accent6>
      <a:hlink>
        <a:srgbClr val="2F10EA"/>
      </a:hlink>
      <a:folHlink>
        <a:srgbClr val="C90B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5FE9F74-0457-EB46-8B54-988F95BDEF2C}" vid="{E83343EF-1274-774A-A7DD-BE9C59AC97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11050</TotalTime>
  <Words>1069</Words>
  <Application>Microsoft Macintosh PowerPoint</Application>
  <PresentationFormat>Widescreen</PresentationFormat>
  <Paragraphs>131</Paragraphs>
  <Slides>25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ＭＳ Ｐゴシック</vt:lpstr>
      <vt:lpstr>Arial</vt:lpstr>
      <vt:lpstr>Arial Black</vt:lpstr>
      <vt:lpstr>Arial Regular</vt:lpstr>
      <vt:lpstr>Mangal</vt:lpstr>
      <vt:lpstr>Museo Sans 500</vt:lpstr>
      <vt:lpstr>Myriad Pro Semibold Condensed</vt:lpstr>
      <vt:lpstr>Office Theme</vt:lpstr>
      <vt:lpstr>From the Ground Up Building in Accessibility at the Wireframe Stage</vt:lpstr>
      <vt:lpstr>Star Wars: Storyboards as wireframes</vt:lpstr>
      <vt:lpstr>Star Wars: Storyboards as wireframes</vt:lpstr>
      <vt:lpstr>Star Wars: Concept art as mockups</vt:lpstr>
      <vt:lpstr>Star Wars: The final version as production web site</vt:lpstr>
      <vt:lpstr>Wireframes: elearning course</vt:lpstr>
      <vt:lpstr>Cost of accessibility at different stages of a project</vt:lpstr>
      <vt:lpstr>Cost of accessibility at different stages of a project</vt:lpstr>
      <vt:lpstr>Estimates of relative cost of re-work</vt:lpstr>
      <vt:lpstr>Idea to launch</vt:lpstr>
      <vt:lpstr>From the Ground Up Building in Accessibility at the Wireframe Stage</vt:lpstr>
      <vt:lpstr>Level Access</vt:lpstr>
      <vt:lpstr>Business strategic priorities</vt:lpstr>
      <vt:lpstr>Why we review wireframes</vt:lpstr>
      <vt:lpstr>Why we review wireframes</vt:lpstr>
      <vt:lpstr>THINGS THAT DECREASE COSTS</vt:lpstr>
      <vt:lpstr>This slide intentionally left blank</vt:lpstr>
      <vt:lpstr>Wireframes: events interface</vt:lpstr>
      <vt:lpstr>Proximity issues</vt:lpstr>
      <vt:lpstr>THINGS THAT MAKE OUR PRODUCT BETTER</vt:lpstr>
      <vt:lpstr>Reverse engineering wireframes</vt:lpstr>
      <vt:lpstr>Reverse engineering wireframes</vt:lpstr>
      <vt:lpstr>An ounce of prevention</vt:lpstr>
      <vt:lpstr>TOP 9 THINGS to catch in wireframes</vt:lpstr>
      <vt:lpstr>Thank You/ Resources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Derek Featherstone</dc:creator>
  <cp:lastModifiedBy>Kristin Heineman</cp:lastModifiedBy>
  <cp:revision>68</cp:revision>
  <cp:lastPrinted>2016-10-05T18:53:11Z</cp:lastPrinted>
  <dcterms:created xsi:type="dcterms:W3CDTF">2018-02-27T14:59:28Z</dcterms:created>
  <dcterms:modified xsi:type="dcterms:W3CDTF">2018-03-23T16:50:48Z</dcterms:modified>
</cp:coreProperties>
</file>